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16" r:id="rId5"/>
  </p:sldMasterIdLst>
  <p:notesMasterIdLst>
    <p:notesMasterId r:id="rId20"/>
  </p:notesMasterIdLst>
  <p:handoutMasterIdLst>
    <p:handoutMasterId r:id="rId21"/>
  </p:handoutMasterIdLst>
  <p:sldIdLst>
    <p:sldId id="259" r:id="rId6"/>
    <p:sldId id="390" r:id="rId7"/>
    <p:sldId id="398" r:id="rId8"/>
    <p:sldId id="391" r:id="rId9"/>
    <p:sldId id="392" r:id="rId10"/>
    <p:sldId id="399" r:id="rId11"/>
    <p:sldId id="400" r:id="rId12"/>
    <p:sldId id="388" r:id="rId13"/>
    <p:sldId id="393" r:id="rId14"/>
    <p:sldId id="394" r:id="rId15"/>
    <p:sldId id="395" r:id="rId16"/>
    <p:sldId id="396" r:id="rId17"/>
    <p:sldId id="397" r:id="rId18"/>
    <p:sldId id="401" r:id="rId19"/>
  </p:sldIdLst>
  <p:sldSz cx="12192000" cy="6858000"/>
  <p:notesSz cx="6807200" cy="99393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McGree" initials="S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04"/>
    <a:srgbClr val="EFA011"/>
    <a:srgbClr val="8FAADC"/>
    <a:srgbClr val="DAE3F3"/>
    <a:srgbClr val="385723"/>
    <a:srgbClr val="BF9000"/>
    <a:srgbClr val="4472C4"/>
    <a:srgbClr val="003300"/>
    <a:srgbClr val="33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7805" autoAdjust="0"/>
  </p:normalViewPr>
  <p:slideViewPr>
    <p:cSldViewPr snapToGrid="0">
      <p:cViewPr varScale="1">
        <p:scale>
          <a:sx n="90" d="100"/>
          <a:sy n="90" d="100"/>
        </p:scale>
        <p:origin x="23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4T10:55:50.757" idx="1">
    <p:pos x="5378" y="3818"/>
    <p:text>Not any more. Goes to DFAT</p:text>
    <p:extLst>
      <p:ext uri="{C676402C-5697-4E1C-873F-D02D1690AC5C}">
        <p15:threadingInfo xmlns:p15="http://schemas.microsoft.com/office/powerpoint/2012/main" timeZoneBias="-6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AA7563-98E1-44E6-822E-A5572BFC42DB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8C1EB0-951A-421E-B146-F2ACBEE6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4666" tIns="47334" rIns="94666" bIns="4733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31E0AB-C510-494E-93FF-3DFE977DFA89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1485" y="249346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6" tIns="47334" rIns="94666" bIns="4733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80060" y="3794760"/>
            <a:ext cx="5905500" cy="5895232"/>
          </a:xfrm>
          <a:prstGeom prst="rect">
            <a:avLst/>
          </a:prstGeom>
        </p:spPr>
        <p:txBody>
          <a:bodyPr vert="horz" lIns="94666" tIns="47334" rIns="94666" bIns="4733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4666" tIns="47334" rIns="94666" bIns="4733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1DB17A-D950-4E15-9FF4-17A670592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481B7-DB69-4CB2-A040-8A7D754AA03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9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DB17A-D950-4E15-9FF4-17A6705922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Percentile or SPI value and trend, status of ENSO, climatological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DB17A-D950-4E15-9FF4-17A6705922F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6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Percentile or SPI value and trend, status of ENSO, climatological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DB17A-D950-4E15-9FF4-17A6705922F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Percentile or SPI value and trend, status of ENSO, climatological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DB17A-D950-4E15-9FF4-17A6705922F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Percentile or SPI value and trend, status of ENSO, climatological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DB17A-D950-4E15-9FF4-17A6705922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0850" y="2492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Percentile or SPI value and trend, status of ENSO, climatological trend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DB17A-D950-4E15-9FF4-17A6705922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26" y="2000485"/>
            <a:ext cx="8637073" cy="2541431"/>
          </a:xfrm>
        </p:spPr>
        <p:txBody>
          <a:bodyPr bIns="0" anchor="b"/>
          <a:lstStyle>
            <a:lvl1pPr algn="l">
              <a:defRPr sz="600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1827" y="4965873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08800" y="1528763"/>
            <a:ext cx="35004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A7EB-9B62-4965-9E05-A6A96B123BBD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0063" y="1527175"/>
            <a:ext cx="4973637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63" y="199707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DF79C-8D69-4EC9-B912-52568608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35"/>
          <a:stretch/>
        </p:blipFill>
        <p:spPr bwMode="auto">
          <a:xfrm>
            <a:off x="0" y="5094321"/>
            <a:ext cx="12192000" cy="17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799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3799" y="2739430"/>
            <a:ext cx="9603275" cy="3450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2738" y="79851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1D07-6A00-4F72-8ED3-AEDDF5A97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2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2253" y="1521082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3769" y="1521082"/>
            <a:ext cx="755126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152082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0150D-36A7-4D14-98A1-7585C31D9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2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1930400" y="622301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8565"/>
            <a:ext cx="103632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33" y="4176889"/>
            <a:ext cx="8534400" cy="44963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465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41486" y="4743924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20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1715"/>
            <a:ext cx="10972800" cy="4468403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8A3EA8-3F3E-4C40-BAA7-97BB53BCF39B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CA1127D-755B-4569-95FA-FA4BC080BAB4}"/>
              </a:ext>
            </a:extLst>
          </p:cNvPr>
          <p:cNvSpPr/>
          <p:nvPr userDrawn="1"/>
        </p:nvSpPr>
        <p:spPr>
          <a:xfrm>
            <a:off x="1930400" y="723793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32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6779"/>
            <a:ext cx="10972800" cy="4152648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88109" y="5837628"/>
            <a:ext cx="10986476" cy="44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rgbClr val="7A7A7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562BD0-EA56-4176-83DF-B0B763F3413F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7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92616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C7DFE2-9823-4EC7-ADEE-58F77EA0FF87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9564" y="1593251"/>
            <a:ext cx="10977432" cy="4426044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9F073E-7E64-4757-AD5B-F34FF642158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9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66FCE7C-AF0D-4CE3-B66D-206AC1FCE335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334500" y="6475414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FE70A9-ECD7-44AE-A1BC-C6C3811A53C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 userDrawn="1"/>
        </p:nvSpPr>
        <p:spPr>
          <a:xfrm>
            <a:off x="1930400" y="622301"/>
            <a:ext cx="345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Climate and Oceans Support </a:t>
            </a:r>
            <a:b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</a:br>
            <a:r>
              <a:rPr lang="en-AU" sz="1200">
                <a:solidFill>
                  <a:srgbClr val="34657F"/>
                </a:solidFill>
                <a:latin typeface="+mn-lt"/>
                <a:ea typeface="MS PGothic" pitchFamily="34" charset="-128"/>
              </a:rPr>
              <a:t>Program in the Pacific</a:t>
            </a:r>
            <a:endParaRPr lang="en-US" sz="1200">
              <a:solidFill>
                <a:srgbClr val="34657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68565"/>
            <a:ext cx="10363200" cy="14700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3465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1733" y="3801943"/>
            <a:ext cx="8534400" cy="449630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3465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41486" y="4368978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34177" y="4968710"/>
            <a:ext cx="8541233" cy="47833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>
                <a:solidFill>
                  <a:srgbClr val="3465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0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&amp;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99304" y="234759"/>
            <a:ext cx="10430746" cy="1049235"/>
          </a:xfrm>
        </p:spPr>
        <p:txBody>
          <a:bodyPr>
            <a:normAutofit/>
          </a:bodyPr>
          <a:lstStyle>
            <a:lvl1pPr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780" y="1321238"/>
            <a:ext cx="11551270" cy="52081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A09F9B7-27A2-471D-B7A7-C03798D4BC84}"/>
              </a:ext>
            </a:extLst>
          </p:cNvPr>
          <p:cNvSpPr txBox="1">
            <a:spLocks/>
          </p:cNvSpPr>
          <p:nvPr userDrawn="1"/>
        </p:nvSpPr>
        <p:spPr>
          <a:xfrm>
            <a:off x="135809" y="6607303"/>
            <a:ext cx="3980987" cy="25069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cap="none" dirty="0">
                <a:solidFill>
                  <a:srgbClr val="00669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charset="0"/>
              </a:defRPr>
            </a:lvl9pPr>
          </a:lstStyle>
          <a:p>
            <a:pPr algn="l">
              <a:defRPr/>
            </a:pP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Commonwealth of Australia 2021. Bureau of Meteorology</a:t>
            </a:r>
          </a:p>
        </p:txBody>
      </p:sp>
    </p:spTree>
    <p:extLst>
      <p:ext uri="{BB962C8B-B14F-4D97-AF65-F5344CB8AC3E}">
        <p14:creationId xmlns:p14="http://schemas.microsoft.com/office/powerpoint/2010/main" val="3526108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36C2-7ACA-2642-A0BC-BAAE1A6DA8A3}" type="datetimeFigureOut">
              <a:rPr lang="en-US" smtClean="0"/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B54E-3C0C-544C-BFB6-A7451A677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6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773238" y="4014788"/>
            <a:ext cx="86296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021" y="1965855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021" y="4015920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513" y="1008063"/>
            <a:ext cx="811212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9F122-8109-4BDD-BC47-DFF5D4E9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6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26" y="1316618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940" y="2522607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380" y="2529072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0675" y="1311275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97A-F783-438F-B072-D96B45B20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9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578" y="1508839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578" y="272422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4578" y="3528945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749" y="272767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749" y="3526167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338138" y="1008063"/>
            <a:ext cx="809625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309C-2D02-4192-92C2-07AF9224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188" y="1528217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19088" y="1017588"/>
            <a:ext cx="809625" cy="5032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2156F-7779-4A24-8F76-FDB5707CF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9425" y="1008063"/>
            <a:ext cx="811213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8A62-BCBB-416C-B91A-AB3884D1D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4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69" y="1512038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712" y="1512039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669" y="3918556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28613" y="1000125"/>
            <a:ext cx="811212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4F79-5C60-45AA-B94E-773D263A1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599" y="1356380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6532" y="1371346"/>
            <a:ext cx="3425600" cy="462973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722" y="3372859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757363" y="5681663"/>
            <a:ext cx="5527675" cy="3190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9D4CD43-2E7F-47B4-AFC1-138AC288088A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90575" y="1009650"/>
            <a:ext cx="811213" cy="503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470C8-96E9-481A-A033-EB253A92F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329197" cy="10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openxmlformats.org/officeDocument/2006/relationships/image" Target="../media/image5.jpeg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975" y="1554163"/>
            <a:ext cx="9604375" cy="10477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50975" y="2763838"/>
            <a:ext cx="96043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34888A-175F-4F21-8420-EAC0B1496A34}" type="datetimeFigureOut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825E821-D837-47EB-83DF-860913DEE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35"/>
          <a:stretch/>
        </p:blipFill>
        <p:spPr bwMode="auto">
          <a:xfrm>
            <a:off x="0" y="5078360"/>
            <a:ext cx="12192000" cy="176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09" y="197516"/>
            <a:ext cx="1714500" cy="1314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1558926"/>
            <a:ext cx="12200467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5" descr="Description: COSSPAC (coral) 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05367" y="484189"/>
            <a:ext cx="1231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044701" y="274638"/>
            <a:ext cx="9537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11313"/>
            <a:ext cx="109728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B8F28C-1672-4463-82F2-F0861B38C99A}" type="datetime1">
              <a:rPr lang="en-US"/>
              <a:pPr>
                <a:defRPr/>
              </a:pPr>
              <a:t>10/4/21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60C48A-0A7E-413E-B14D-39C902F0654B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8467" y="5348288"/>
            <a:ext cx="1220893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42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465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4657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•"/>
        <a:defRPr sz="3200" kern="1200">
          <a:solidFill>
            <a:srgbClr val="7A7A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–"/>
        <a:defRPr sz="2800" kern="1200">
          <a:solidFill>
            <a:srgbClr val="7A7A7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•"/>
        <a:defRPr sz="2400" kern="1200">
          <a:solidFill>
            <a:srgbClr val="7A7A7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–"/>
        <a:defRPr sz="2000" kern="1200">
          <a:solidFill>
            <a:srgbClr val="7A7A7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4657F"/>
        </a:buClr>
        <a:buFont typeface="Arial" charset="0"/>
        <a:buChar char="»"/>
        <a:defRPr sz="2000" kern="1200">
          <a:solidFill>
            <a:srgbClr val="7A7A7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BAEA031-FAD5-4EEF-8529-EB297269A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515" y="1984917"/>
            <a:ext cx="11455685" cy="1561172"/>
          </a:xfrm>
        </p:spPr>
        <p:txBody>
          <a:bodyPr>
            <a:normAutofit fontScale="90000"/>
          </a:bodyPr>
          <a:lstStyle/>
          <a:p>
            <a:r>
              <a:rPr lang="en-AU" sz="8800" dirty="0" smtClean="0">
                <a:latin typeface="Calibri" panose="020F0502020204030204" pitchFamily="34" charset="0"/>
                <a:cs typeface="Calibri" panose="020F0502020204030204" pitchFamily="34" charset="0"/>
              </a:rPr>
              <a:t>EAR Watch Communication</a:t>
            </a:r>
            <a:endParaRPr lang="en-US" sz="8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F6BDE71-C77F-47D0-BBF2-98785035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515" y="4063890"/>
            <a:ext cx="6744852" cy="764587"/>
          </a:xfrm>
        </p:spPr>
        <p:txBody>
          <a:bodyPr>
            <a:normAutofit/>
          </a:bodyPr>
          <a:lstStyle/>
          <a:p>
            <a:r>
              <a:rPr lang="en-US" dirty="0" smtClean="0"/>
              <a:t>Creating meaningful messaging for stakeholders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63F1D-C22A-41A6-87D1-B48092BB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B7917-2338-4C03-BE9E-DB4C7563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492" y="968184"/>
            <a:ext cx="4294208" cy="5208150"/>
          </a:xfrm>
          <a:ln>
            <a:noFill/>
          </a:ln>
        </p:spPr>
        <p:txBody>
          <a:bodyPr/>
          <a:lstStyle/>
          <a:p>
            <a:pPr>
              <a:buFontTx/>
              <a:buChar char="-"/>
            </a:pPr>
            <a:r>
              <a:rPr lang="en-AU" dirty="0"/>
              <a:t>El Niño event is ended, not a coupled event. ENSO status currently neutral.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FEC9D1C-8B03-4EC6-8808-8974B9E0DA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228" y="855369"/>
            <a:ext cx="3896458" cy="557400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73544E77-789F-411A-A694-5F68A5BE04E1}"/>
              </a:ext>
            </a:extLst>
          </p:cNvPr>
          <p:cNvSpPr/>
          <p:nvPr/>
        </p:nvSpPr>
        <p:spPr>
          <a:xfrm>
            <a:off x="1809750" y="2381250"/>
            <a:ext cx="2752725" cy="2667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056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63F1D-C22A-41A6-87D1-B48092BB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B7917-2338-4C03-BE9E-DB4C7563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492" y="968184"/>
            <a:ext cx="4294208" cy="5208150"/>
          </a:xfrm>
          <a:ln>
            <a:noFill/>
          </a:ln>
        </p:spPr>
        <p:txBody>
          <a:bodyPr/>
          <a:lstStyle/>
          <a:p>
            <a:pPr>
              <a:buFontTx/>
              <a:buChar char="-"/>
            </a:pPr>
            <a:r>
              <a:rPr lang="en-AU" dirty="0"/>
              <a:t>Drought trend at the end of April is 'heading out of drought'. Heading towards positive SPI values.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9B3737-0184-406C-91EF-1B13A83C3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" y="1534651"/>
            <a:ext cx="71247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0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63F1D-C22A-41A6-87D1-B48092BB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B7917-2338-4C03-BE9E-DB4C7563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492" y="968184"/>
            <a:ext cx="4294208" cy="5208150"/>
          </a:xfrm>
          <a:ln>
            <a:noFill/>
          </a:ln>
        </p:spPr>
        <p:txBody>
          <a:bodyPr/>
          <a:lstStyle/>
          <a:p>
            <a:pPr>
              <a:buFontTx/>
              <a:buChar char="-"/>
            </a:pPr>
            <a:r>
              <a:rPr lang="en-AU" dirty="0"/>
              <a:t>Heading into the peak of the dry season</a:t>
            </a:r>
          </a:p>
          <a:p>
            <a:pPr>
              <a:buFontTx/>
              <a:buChar char="-"/>
            </a:pPr>
            <a:r>
              <a:rPr lang="en-AU" dirty="0"/>
              <a:t>One more factor to consider. Forecast source? If SCOPIC, only considering recent two months of NINO3.4</a:t>
            </a:r>
          </a:p>
          <a:p>
            <a:pPr>
              <a:buFontTx/>
              <a:buChar char="-"/>
            </a:pPr>
            <a:r>
              <a:rPr lang="en-AU" dirty="0"/>
              <a:t>Apply your climatologist knowledge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r>
              <a:rPr lang="en-AU" dirty="0"/>
              <a:t>What would you do? Would you add  'based on the recent rainfall status and outlook, meteorological drought at Penang is likely to continue over May to July' to your summary?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B65EBB1-75CD-477A-A342-A522A638A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8625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0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63F1D-C22A-41A6-87D1-B48092BB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9BD3E4-7236-41F6-BDC2-B6ADA8E7E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42" y="1685925"/>
            <a:ext cx="7124700" cy="43910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208D76B9-8213-472A-ADD1-FF29B218C5A0}"/>
              </a:ext>
            </a:extLst>
          </p:cNvPr>
          <p:cNvSpPr/>
          <p:nvPr/>
        </p:nvSpPr>
        <p:spPr>
          <a:xfrm>
            <a:off x="4857750" y="5029200"/>
            <a:ext cx="952500" cy="2667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89B0218-DFDF-435A-A4B1-F9CC15F03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492" y="968184"/>
            <a:ext cx="4294208" cy="5208150"/>
          </a:xfrm>
          <a:ln>
            <a:noFill/>
          </a:ln>
        </p:spPr>
        <p:txBody>
          <a:bodyPr/>
          <a:lstStyle/>
          <a:p>
            <a:pPr>
              <a:buFontTx/>
              <a:buChar char="-"/>
            </a:pPr>
            <a:r>
              <a:rPr lang="en-AU" dirty="0"/>
              <a:t>Not in drought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r>
              <a:rPr lang="en-AU" dirty="0"/>
              <a:t>Final comment. If you use this matrix, best not to apply it across timescales. </a:t>
            </a:r>
          </a:p>
          <a:p>
            <a:pPr marL="0" indent="0">
              <a:buNone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419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minute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matrix to create a summary statement for one location in your own EAR Watch.  For example, a location that is likely to proceed to drought, where drought is likely to ease, where drought is likely to continue, or where a wet period is likely to continue. </a:t>
            </a:r>
          </a:p>
          <a:p>
            <a:r>
              <a:rPr lang="en-US" dirty="0" smtClean="0"/>
              <a:t>Don’t forget to consider likely environmental impacts in your statement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0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992" y="1632496"/>
            <a:ext cx="10006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AU" sz="2400" dirty="0" smtClean="0"/>
              <a:t>Rainfall status is </a:t>
            </a:r>
            <a:r>
              <a:rPr lang="en-AU" sz="2400" b="1" dirty="0" smtClean="0"/>
              <a:t>’looking back</a:t>
            </a:r>
            <a:r>
              <a:rPr lang="en-AU" sz="2400" dirty="0" smtClean="0"/>
              <a:t>’, rainfall outlook is </a:t>
            </a:r>
            <a:r>
              <a:rPr lang="en-AU" sz="2400" b="1" dirty="0" smtClean="0"/>
              <a:t>‘looking forward’</a:t>
            </a:r>
            <a:endParaRPr lang="en-AU" sz="2400" b="1" dirty="0"/>
          </a:p>
          <a:p>
            <a:pPr marL="342900" indent="-342900">
              <a:buFont typeface="Wingdings" charset="2"/>
              <a:buChar char="ü"/>
            </a:pPr>
            <a:r>
              <a:rPr lang="en-US" sz="2400" dirty="0"/>
              <a:t>Released </a:t>
            </a:r>
            <a:r>
              <a:rPr lang="en-US" sz="2400" b="1" dirty="0"/>
              <a:t>every </a:t>
            </a:r>
            <a:r>
              <a:rPr lang="en-US" sz="2400" b="1" dirty="0" smtClean="0"/>
              <a:t>month</a:t>
            </a:r>
            <a:endParaRPr lang="en-AU" sz="2400" dirty="0" smtClean="0"/>
          </a:p>
          <a:p>
            <a:pPr marL="342900" indent="-342900">
              <a:buFont typeface="Wingdings" charset="2"/>
              <a:buChar char="ü"/>
            </a:pPr>
            <a:r>
              <a:rPr lang="en-AU" sz="2400" dirty="0" smtClean="0"/>
              <a:t>Outlook is f</a:t>
            </a:r>
            <a:r>
              <a:rPr lang="en-AU" sz="2400" dirty="0" smtClean="0"/>
              <a:t>or </a:t>
            </a:r>
            <a:r>
              <a:rPr lang="en-AU" sz="2400" dirty="0"/>
              <a:t>the coming </a:t>
            </a:r>
            <a:r>
              <a:rPr lang="en-AU" sz="2400" b="1" dirty="0"/>
              <a:t>three-month </a:t>
            </a:r>
            <a:r>
              <a:rPr lang="en-AU" sz="2400" b="1" dirty="0" smtClean="0"/>
              <a:t>(sometimes six-month) period</a:t>
            </a:r>
            <a:endParaRPr lang="en-AU" sz="2400" b="1" dirty="0"/>
          </a:p>
          <a:p>
            <a:pPr marL="342900" indent="-342900">
              <a:buFont typeface="Wingdings" charset="2"/>
              <a:buChar char="ü"/>
            </a:pPr>
            <a:r>
              <a:rPr lang="en-AU" sz="2400" dirty="0"/>
              <a:t>An early </a:t>
            </a:r>
            <a:r>
              <a:rPr lang="en-AU" sz="2400" b="1" dirty="0" smtClean="0"/>
              <a:t>‘</a:t>
            </a:r>
            <a:r>
              <a:rPr lang="en-AU" sz="2400" b="1" dirty="0" smtClean="0"/>
              <a:t>heads </a:t>
            </a:r>
            <a:r>
              <a:rPr lang="en-AU" sz="2400" b="1" dirty="0"/>
              <a:t>up’ </a:t>
            </a:r>
            <a:r>
              <a:rPr lang="en-AU" sz="2400" dirty="0"/>
              <a:t>of general </a:t>
            </a:r>
            <a:r>
              <a:rPr lang="en-AU" sz="2400" dirty="0" smtClean="0"/>
              <a:t>drier than normal or wetter than normal </a:t>
            </a:r>
            <a:r>
              <a:rPr lang="en-AU" sz="2400" dirty="0"/>
              <a:t>conditions over a multi-month time </a:t>
            </a:r>
            <a:r>
              <a:rPr lang="en-AU" sz="2400" dirty="0" smtClean="0"/>
              <a:t>period, giving you time to </a:t>
            </a:r>
            <a:r>
              <a:rPr lang="en-AU" sz="2400" b="1" dirty="0" smtClean="0"/>
              <a:t>prepare</a:t>
            </a:r>
            <a:endParaRPr lang="en-AU" sz="2400" b="1" dirty="0"/>
          </a:p>
          <a:p>
            <a:pPr marL="342900" indent="-342900">
              <a:buFont typeface=".AppleSystemUIFont" charset="-120"/>
              <a:buChar char="X"/>
            </a:pPr>
            <a:r>
              <a:rPr lang="en-AU" sz="2400" b="1" dirty="0">
                <a:solidFill>
                  <a:srgbClr val="FF0000"/>
                </a:solidFill>
              </a:rPr>
              <a:t>NOT </a:t>
            </a:r>
            <a:r>
              <a:rPr lang="en-AU" sz="2400" b="1" dirty="0"/>
              <a:t>how much </a:t>
            </a:r>
            <a:r>
              <a:rPr lang="en-AU" sz="2400" dirty="0"/>
              <a:t>wetter or drier than normal for the </a:t>
            </a:r>
            <a:r>
              <a:rPr lang="en-AU" sz="2400" dirty="0" smtClean="0"/>
              <a:t>coming months</a:t>
            </a:r>
            <a:endParaRPr lang="en-AU" sz="2400" dirty="0"/>
          </a:p>
          <a:p>
            <a:pPr marL="342900" indent="-342900">
              <a:buFont typeface=".AppleSystemUIFont" charset="-120"/>
              <a:buChar char="X"/>
            </a:pPr>
            <a:r>
              <a:rPr lang="en-AU" sz="2400" b="1" dirty="0">
                <a:solidFill>
                  <a:srgbClr val="FF0000"/>
                </a:solidFill>
              </a:rPr>
              <a:t>NOT</a:t>
            </a:r>
            <a:r>
              <a:rPr lang="en-AU" sz="2400" dirty="0"/>
              <a:t> </a:t>
            </a:r>
            <a:r>
              <a:rPr lang="en-AU" sz="2400" b="1" dirty="0"/>
              <a:t>how extreme </a:t>
            </a:r>
            <a:r>
              <a:rPr lang="en-AU" sz="2400" dirty="0"/>
              <a:t>rainfall may be in any one event </a:t>
            </a:r>
          </a:p>
          <a:p>
            <a:pPr marL="342900" indent="-342900">
              <a:buFont typeface=".AppleSystemUIFont" charset="-120"/>
              <a:buChar char="X"/>
            </a:pPr>
            <a:r>
              <a:rPr lang="en-AU" sz="2400" b="1" dirty="0">
                <a:solidFill>
                  <a:srgbClr val="FF0000"/>
                </a:solidFill>
              </a:rPr>
              <a:t>NOT</a:t>
            </a:r>
            <a:r>
              <a:rPr lang="en-AU" sz="2400" dirty="0"/>
              <a:t> how rainfall may </a:t>
            </a:r>
            <a:r>
              <a:rPr lang="en-AU" sz="2400" b="1" dirty="0"/>
              <a:t>vary </a:t>
            </a:r>
            <a:r>
              <a:rPr lang="en-AU" sz="2400" dirty="0"/>
              <a:t>within the three month period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b="1" dirty="0">
                <a:solidFill>
                  <a:srgbClr val="FF0000"/>
                </a:solidFill>
              </a:rPr>
              <a:t> NOT </a:t>
            </a:r>
            <a:r>
              <a:rPr lang="en-US" sz="2400" dirty="0"/>
              <a:t>a replacement for </a:t>
            </a:r>
            <a:r>
              <a:rPr lang="en-US" sz="2400" dirty="0" smtClean="0"/>
              <a:t>weather forecasts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0AFD98F-E007-41C1-A7E8-F80A19559B6D}"/>
              </a:ext>
            </a:extLst>
          </p:cNvPr>
          <p:cNvSpPr txBox="1">
            <a:spLocks/>
          </p:cNvSpPr>
          <p:nvPr/>
        </p:nvSpPr>
        <p:spPr>
          <a:xfrm>
            <a:off x="2861827" y="350545"/>
            <a:ext cx="7739498" cy="104923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4657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9pPr>
          </a:lstStyle>
          <a:p>
            <a:r>
              <a:rPr lang="en-AU" dirty="0" smtClean="0"/>
              <a:t>Key reminders for stakeholders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53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5313" y="1811740"/>
            <a:ext cx="10972800" cy="446840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“Will we get a drought?”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“How long will this drought last?”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“When will the drought end?” 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We don’t yet have an objective method of forecasting drought but we can use the monitoring and outlooks to make an educated guess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8A3EA8-3F3E-4C40-BAA7-97BB53BCF39B}" type="slidenum">
              <a:rPr lang="en-AU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0AFD98F-E007-41C1-A7E8-F80A19559B6D}"/>
              </a:ext>
            </a:extLst>
          </p:cNvPr>
          <p:cNvSpPr txBox="1">
            <a:spLocks/>
          </p:cNvSpPr>
          <p:nvPr/>
        </p:nvSpPr>
        <p:spPr>
          <a:xfrm>
            <a:off x="4104839" y="364832"/>
            <a:ext cx="7739498" cy="104923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4657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57F"/>
                </a:solidFill>
                <a:latin typeface="Arial" charset="0"/>
              </a:defRPr>
            </a:lvl9pPr>
          </a:lstStyle>
          <a:p>
            <a:r>
              <a:rPr lang="en-AU" dirty="0" smtClean="0"/>
              <a:t>Some common questions from stakeholders</a:t>
            </a:r>
            <a:r>
              <a:rPr lang="mr-IN" dirty="0" smtClean="0"/>
              <a:t>…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15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AFD98F-E007-41C1-A7E8-F80A1955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the monitoring and outlook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179B0-0AF8-4F2B-AFC0-3413C8535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we know the current status and the outlook can we make a subjective forecast about the categorial status?</a:t>
            </a:r>
          </a:p>
          <a:p>
            <a:pPr marL="0" indent="0" algn="ctr">
              <a:buNone/>
            </a:pPr>
            <a:r>
              <a:rPr lang="en-AU" sz="2000" dirty="0"/>
              <a:t>Rainfall Status + Rainfall Outlook = Future Rainfall Status?</a:t>
            </a:r>
          </a:p>
          <a:p>
            <a:endParaRPr lang="en-AU" dirty="0"/>
          </a:p>
          <a:p>
            <a:r>
              <a:rPr lang="en-AU" dirty="0"/>
              <a:t>You could, but we need to be careful. Use educated best-guess approach until a more objective method becomes available. Example -</a:t>
            </a:r>
          </a:p>
          <a:p>
            <a:pPr marL="0" indent="0" algn="ctr">
              <a:buNone/>
            </a:pPr>
            <a:r>
              <a:rPr lang="en-AU" dirty="0"/>
              <a:t>Drought at the 3-month timescale</a:t>
            </a:r>
          </a:p>
          <a:p>
            <a:pPr marL="0" indent="0" algn="ctr">
              <a:buNone/>
            </a:pPr>
            <a:r>
              <a:rPr lang="en-AU" dirty="0"/>
              <a:t>Outlook for the next 3-months is Alert 3 Dry</a:t>
            </a:r>
          </a:p>
          <a:p>
            <a:pPr marL="0" indent="0" algn="ctr">
              <a:buNone/>
            </a:pPr>
            <a:r>
              <a:rPr lang="en-AU" dirty="0"/>
              <a:t>Is the categorical status for the next 3 months likely to be drought? </a:t>
            </a:r>
          </a:p>
          <a:p>
            <a:pPr marL="0" indent="0" algn="ctr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1503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AFD98F-E007-41C1-A7E8-F80A1955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Combining the monitoring and outlook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179B0-0AF8-4F2B-AFC0-3413C8535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321238"/>
            <a:ext cx="6655420" cy="4984312"/>
          </a:xfrm>
        </p:spPr>
        <p:txBody>
          <a:bodyPr/>
          <a:lstStyle/>
          <a:p>
            <a:r>
              <a:rPr lang="en-AU" dirty="0"/>
              <a:t>What else do we need to know: ENSO status and forecast, climatology, drought trend/forecast etc.</a:t>
            </a:r>
          </a:p>
          <a:p>
            <a:pPr>
              <a:buFontTx/>
              <a:buChar char="-"/>
            </a:pPr>
            <a:r>
              <a:rPr lang="en-AU" dirty="0"/>
              <a:t>Impact of water deficiency more (less) likely going into the dry (wet) season</a:t>
            </a:r>
          </a:p>
          <a:p>
            <a:pPr>
              <a:buFontTx/>
              <a:buChar char="-"/>
            </a:pPr>
            <a:r>
              <a:rPr lang="en-AU" dirty="0"/>
              <a:t>More likely to have issues with excessive rainfall going into the wet season</a:t>
            </a:r>
          </a:p>
          <a:p>
            <a:pPr>
              <a:buFontTx/>
              <a:buChar char="-"/>
            </a:pPr>
            <a:r>
              <a:rPr lang="en-AU" dirty="0"/>
              <a:t>Take the time to review the 'need to knows'. If your percentile value is 38% and your percentile values are increasing, there is less certainly around future drought status even with Alert 2 or 3 dry COMPARED with being at 10%, approaching the peak or at the peak of the event with an Alert 2 or 3 dry outlook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90CBC69-BEFA-4F56-AF9C-17AB8559C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4700" y="2160806"/>
            <a:ext cx="4705350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63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1318"/>
            <a:ext cx="5935994" cy="4466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749" y="985838"/>
            <a:ext cx="63419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1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97" y="1253538"/>
            <a:ext cx="6683805" cy="5208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2313" y="1057275"/>
            <a:ext cx="470058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islands in Tokelau are experiencing meteorological drought.  (from the rainfall status)</a:t>
            </a:r>
          </a:p>
          <a:p>
            <a:endParaRPr lang="en-US" dirty="0"/>
          </a:p>
          <a:p>
            <a:r>
              <a:rPr lang="en-US" dirty="0" smtClean="0"/>
              <a:t>Drought is likely to continue for the coming months. (from the rainfall outlook, alert 3 dry)</a:t>
            </a:r>
          </a:p>
          <a:p>
            <a:endParaRPr lang="en-US" dirty="0" smtClean="0"/>
          </a:p>
          <a:p>
            <a:r>
              <a:rPr lang="en-US" dirty="0" smtClean="0"/>
              <a:t>Continued impacts on household and community water tanks, shallow and deeper rooted crops and small trees are likely. (from the environmental impacts table) </a:t>
            </a:r>
          </a:p>
          <a:p>
            <a:endParaRPr lang="en-US" dirty="0"/>
          </a:p>
          <a:p>
            <a:r>
              <a:rPr lang="en-US" sz="2800" dirty="0" smtClean="0"/>
              <a:t>Q:  What other factors should we take into account in creating this summary statement?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165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E5045-FA3C-4377-B66B-85240FAF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‘cheat sheet’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20572"/>
              </p:ext>
            </p:extLst>
          </p:nvPr>
        </p:nvGraphicFramePr>
        <p:xfrm>
          <a:off x="1737362" y="914402"/>
          <a:ext cx="7863837" cy="5564292"/>
        </p:xfrm>
        <a:graphic>
          <a:graphicData uri="http://schemas.openxmlformats.org/drawingml/2006/table">
            <a:tbl>
              <a:tblPr firstRow="1" firstCol="1" bandRow="1"/>
              <a:tblGrid>
                <a:gridCol w="12439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7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3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5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28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77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77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7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99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Rainfall Status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6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Drought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Drought likely to continue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Drought likely to continue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Drought likely to continue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Drought may begin to ease 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Drought may begin to ease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5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Drought warning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Likely to proceed to drought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Likely to proceed to drought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Drought watch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May proceed to drought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May proceed to drought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3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Not available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6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 alert 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Very wet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Very wet conditions may ease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Very wet conditions may ease 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Very wet conditions likely to continue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Very wet conditions likely to continue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Very wet conditions likely to continue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7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Outlook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Alert 3 dry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Alert 2 dry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Alert 1 dry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Not available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No alert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Alert 1 wet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Alert 2 wet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Alert 3 wet </a:t>
                      </a:r>
                    </a:p>
                  </a:txBody>
                  <a:tcPr marL="49777" marR="497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78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63F1D-C22A-41A6-87D1-B48092BB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Working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B7917-2338-4C03-BE9E-DB4C7563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42" y="453834"/>
            <a:ext cx="4294208" cy="5208150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What could we say about Penang Mill?</a:t>
            </a:r>
          </a:p>
          <a:p>
            <a:pPr marL="0" indent="0">
              <a:buNone/>
            </a:pPr>
            <a:r>
              <a:rPr lang="en-AU" dirty="0"/>
              <a:t>'Meteorological drought existed at Penang Mill over the last 3-, 6- and 12- months'</a:t>
            </a:r>
          </a:p>
          <a:p>
            <a:pPr marL="0" indent="0">
              <a:buNone/>
            </a:pPr>
            <a:r>
              <a:rPr lang="en-AU" dirty="0"/>
              <a:t>'Alert 2 dry issued for May to July 2020 and Alert 3 dry for the on-coming dry season'</a:t>
            </a:r>
          </a:p>
          <a:p>
            <a:pPr marL="0" indent="0">
              <a:buNone/>
            </a:pPr>
            <a:r>
              <a:rPr lang="en-AU" dirty="0"/>
              <a:t>Based on the matrix we could say something like 'based on the recent rainfall status and outlook, meteorological drought at Penang is likely to continue over May to July'</a:t>
            </a:r>
          </a:p>
          <a:p>
            <a:pPr marL="0" indent="0">
              <a:buNone/>
            </a:pPr>
            <a:r>
              <a:rPr lang="en-AU" dirty="0"/>
              <a:t>BUT we need to check our 'need to knows'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8AAC7B-4DEA-4AE6-8976-43126AA1AA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030" y="1283994"/>
            <a:ext cx="5421079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31582"/>
      </p:ext>
    </p:extLst>
  </p:cSld>
  <p:clrMapOvr>
    <a:masterClrMapping/>
  </p:clrMapOvr>
</p:sld>
</file>

<file path=ppt/theme/theme1.xml><?xml version="1.0" encoding="utf-8"?>
<a:theme xmlns:a="http://schemas.openxmlformats.org/drawingml/2006/main" name="SPC 2018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cific Community Presentation-2018" id="{3EF59528-DDD3-9D4E-8BDA-C9CA22DBF977}" vid="{C7CA1BC8-0AA1-9444-B498-E9D48FD3B99D}"/>
    </a:ext>
  </a:extLst>
</a:theme>
</file>

<file path=ppt/theme/theme2.xml><?xml version="1.0" encoding="utf-8"?>
<a:theme xmlns:a="http://schemas.openxmlformats.org/drawingml/2006/main" name="BoMPresentationTemplate RPM 20130719 v1-01">
  <a:themeElements>
    <a:clrScheme name="BoM Theme">
      <a:dk1>
        <a:sysClr val="windowText" lastClr="000000"/>
      </a:dk1>
      <a:lt1>
        <a:sysClr val="window" lastClr="FFFFFF"/>
      </a:lt1>
      <a:dk2>
        <a:srgbClr val="34657F"/>
      </a:dk2>
      <a:lt2>
        <a:srgbClr val="EEECE1"/>
      </a:lt2>
      <a:accent1>
        <a:srgbClr val="34657F"/>
      </a:accent1>
      <a:accent2>
        <a:srgbClr val="00AFD7"/>
      </a:accent2>
      <a:accent3>
        <a:srgbClr val="A9C47F"/>
      </a:accent3>
      <a:accent4>
        <a:srgbClr val="703F2A"/>
      </a:accent4>
      <a:accent5>
        <a:srgbClr val="EFDBB2"/>
      </a:accent5>
      <a:accent6>
        <a:srgbClr val="FFA300"/>
      </a:accent6>
      <a:hlink>
        <a:srgbClr val="707372"/>
      </a:hlink>
      <a:folHlink>
        <a:srgbClr val="EF3340"/>
      </a:folHlink>
    </a:clrScheme>
    <a:fontScheme name="BoM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6A765002D452E24C8161B399DF4F27FF" ma:contentTypeVersion="1" ma:contentTypeDescription="Upload an image." ma:contentTypeScope="" ma:versionID="6e7009a4ad8991cd36ace639d9bcf2b8">
  <xsd:schema xmlns:xsd="http://www.w3.org/2001/XMLSchema" xmlns:xs="http://www.w3.org/2001/XMLSchema" xmlns:p="http://schemas.microsoft.com/office/2006/metadata/properties" xmlns:ns1="http://schemas.microsoft.com/sharepoint/v3" xmlns:ns2="A1466F99-592D-4FBE-9C5A-71C070495048" xmlns:ns3="http://schemas.microsoft.com/sharepoint/v3/fields" targetNamespace="http://schemas.microsoft.com/office/2006/metadata/properties" ma:root="true" ma:fieldsID="710a743070e8514070b5db36cb601e64" ns1:_="" ns2:_="" ns3:_="">
    <xsd:import namespace="http://schemas.microsoft.com/sharepoint/v3"/>
    <xsd:import namespace="A1466F99-592D-4FBE-9C5A-71C07049504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6F99-592D-4FBE-9C5A-71C07049504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AC1897-61B3-4621-B0E2-FA327AD0B394}">
  <ds:schemaRefs>
    <ds:schemaRef ds:uri="A1466F99-592D-4FBE-9C5A-71C0704950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603638-19FA-4B2F-AE24-F3EF444F5FBE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D964F581-0D91-4778-AAC0-BBC73FB493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Pacific Community Presentation-2018</Template>
  <TotalTime>2754</TotalTime>
  <Words>905</Words>
  <Application>Microsoft Macintosh PowerPoint</Application>
  <PresentationFormat>Widescreen</PresentationFormat>
  <Paragraphs>153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.AppleSystemUIFont</vt:lpstr>
      <vt:lpstr>Calibri</vt:lpstr>
      <vt:lpstr>Gill Sans MT</vt:lpstr>
      <vt:lpstr>MS PGothic</vt:lpstr>
      <vt:lpstr>ＭＳ Ｐゴシック</vt:lpstr>
      <vt:lpstr>Arial</vt:lpstr>
      <vt:lpstr>Times New Roman</vt:lpstr>
      <vt:lpstr>Wingdings</vt:lpstr>
      <vt:lpstr>SPC 2018</vt:lpstr>
      <vt:lpstr>BoMPresentationTemplate RPM 20130719 v1-01</vt:lpstr>
      <vt:lpstr>EAR Watch Communication</vt:lpstr>
      <vt:lpstr>PowerPoint Presentation</vt:lpstr>
      <vt:lpstr>PowerPoint Presentation</vt:lpstr>
      <vt:lpstr>Combining the monitoring and outlook statements</vt:lpstr>
      <vt:lpstr>Combining the monitoring and outlook statements</vt:lpstr>
      <vt:lpstr>PowerPoint Presentation</vt:lpstr>
      <vt:lpstr>PowerPoint Presentation</vt:lpstr>
      <vt:lpstr>The ‘cheat sheet’</vt:lpstr>
      <vt:lpstr>Working example</vt:lpstr>
      <vt:lpstr>Working example</vt:lpstr>
      <vt:lpstr>Working example</vt:lpstr>
      <vt:lpstr>Working example</vt:lpstr>
      <vt:lpstr>Working example</vt:lpstr>
      <vt:lpstr>5 minute exercise </vt:lpstr>
    </vt:vector>
  </TitlesOfParts>
  <Company>SPC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</dc:title>
  <dc:creator>Molly Powers</dc:creator>
  <cp:lastModifiedBy>Olivia Warrick</cp:lastModifiedBy>
  <cp:revision>27</cp:revision>
  <cp:lastPrinted>2020-08-18T09:25:52Z</cp:lastPrinted>
  <dcterms:created xsi:type="dcterms:W3CDTF">2018-02-06T22:24:48Z</dcterms:created>
  <dcterms:modified xsi:type="dcterms:W3CDTF">2021-10-05T19:46:56Z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c_System_Copyright">
    <vt:lpwstr/>
  </property>
</Properties>
</file>