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16" r:id="rId5"/>
  </p:sldMasterIdLst>
  <p:notesMasterIdLst>
    <p:notesMasterId r:id="rId7"/>
  </p:notesMasterIdLst>
  <p:handoutMasterIdLst>
    <p:handoutMasterId r:id="rId8"/>
  </p:handoutMasterIdLst>
  <p:sldIdLst>
    <p:sldId id="388" r:id="rId6"/>
  </p:sldIdLst>
  <p:sldSz cx="12192000" cy="6858000"/>
  <p:notesSz cx="6807200" cy="99393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E04"/>
    <a:srgbClr val="EFA011"/>
    <a:srgbClr val="8FAADC"/>
    <a:srgbClr val="DAE3F3"/>
    <a:srgbClr val="385723"/>
    <a:srgbClr val="BF9000"/>
    <a:srgbClr val="4472C4"/>
    <a:srgbClr val="003300"/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79" autoAdjust="0"/>
  </p:normalViewPr>
  <p:slideViewPr>
    <p:cSldViewPr snapToGrid="0">
      <p:cViewPr varScale="1">
        <p:scale>
          <a:sx n="97" d="100"/>
          <a:sy n="97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AA7563-98E1-44E6-822E-A5572BFC42DB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8C1EB0-951A-421E-B146-F2ACBEE6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31E0AB-C510-494E-93FF-3DFE977DFA89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1485" y="249346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6" tIns="47334" rIns="94666" bIns="4733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80060" y="3794760"/>
            <a:ext cx="5905500" cy="5895232"/>
          </a:xfrm>
          <a:prstGeom prst="rect">
            <a:avLst/>
          </a:prstGeom>
        </p:spPr>
        <p:txBody>
          <a:bodyPr vert="horz" lIns="94666" tIns="47334" rIns="94666" bIns="4733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1DB17A-D950-4E15-9FF4-17A670592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826" y="2000485"/>
            <a:ext cx="8637073" cy="2541431"/>
          </a:xfrm>
        </p:spPr>
        <p:txBody>
          <a:bodyPr bIns="0" anchor="b"/>
          <a:lstStyle>
            <a:lvl1pPr algn="l">
              <a:defRPr sz="60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827" y="4965873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08800" y="1528763"/>
            <a:ext cx="35004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DA7EB-9B62-4965-9E05-A6A96B123BBD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0063" y="1527175"/>
            <a:ext cx="4973637" cy="309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63" y="1997075"/>
            <a:ext cx="811212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DF79C-8D69-4EC9-B912-525686083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335"/>
          <a:stretch/>
        </p:blipFill>
        <p:spPr bwMode="auto">
          <a:xfrm>
            <a:off x="0" y="5094321"/>
            <a:ext cx="12192000" cy="176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799" y="1528217"/>
            <a:ext cx="9603275" cy="10492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3799" y="2739430"/>
            <a:ext cx="9603275" cy="3450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2738" y="798513"/>
            <a:ext cx="811212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21D07-6A00-4F72-8ED3-AEDDF5A97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2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2253" y="1521082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3769" y="1521082"/>
            <a:ext cx="755126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11175" y="1520825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0150D-36A7-4D14-98A1-7585C31D9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714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9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930400" y="622301"/>
            <a:ext cx="3454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Climate and Oceans Support </a:t>
            </a:r>
            <a:b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</a:b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Program in the Pacific</a:t>
            </a:r>
            <a:endParaRPr lang="en-US" sz="1200">
              <a:solidFill>
                <a:srgbClr val="34657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68565"/>
            <a:ext cx="10363200" cy="14700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733" y="4176889"/>
            <a:ext cx="8534400" cy="449630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rgbClr val="3465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41486" y="4743924"/>
            <a:ext cx="8541233" cy="4783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>
                <a:solidFill>
                  <a:srgbClr val="3465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20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1715"/>
            <a:ext cx="10972800" cy="4468403"/>
          </a:xfrm>
        </p:spPr>
        <p:txBody>
          <a:bodyPr/>
          <a:lstStyle>
            <a:lvl1pPr>
              <a:buClr>
                <a:srgbClr val="0C9FCD"/>
              </a:buClr>
              <a:defRPr/>
            </a:lvl1pPr>
            <a:lvl2pPr>
              <a:buClr>
                <a:srgbClr val="0C9FCD"/>
              </a:buClr>
              <a:defRPr/>
            </a:lvl2pPr>
            <a:lvl3pPr>
              <a:buClr>
                <a:srgbClr val="0C9FCD"/>
              </a:buClr>
              <a:defRPr/>
            </a:lvl3pPr>
            <a:lvl4pPr>
              <a:buClr>
                <a:srgbClr val="0C9FCD"/>
              </a:buClr>
              <a:defRPr/>
            </a:lvl4pPr>
            <a:lvl5pPr>
              <a:buClr>
                <a:srgbClr val="0C9FCD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8A3EA8-3F3E-4C40-BAA7-97BB53BCF39B}" type="slidenum">
              <a:rPr lang="en-AU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CA1127D-755B-4569-95FA-FA4BC080BAB4}"/>
              </a:ext>
            </a:extLst>
          </p:cNvPr>
          <p:cNvSpPr/>
          <p:nvPr userDrawn="1"/>
        </p:nvSpPr>
        <p:spPr>
          <a:xfrm>
            <a:off x="1930400" y="723793"/>
            <a:ext cx="3454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Climate and Oceans Support </a:t>
            </a:r>
            <a:b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</a:b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Program in the Pacific</a:t>
            </a:r>
            <a:endParaRPr lang="en-US" sz="1200">
              <a:solidFill>
                <a:srgbClr val="3465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327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6779"/>
            <a:ext cx="10972800" cy="4152648"/>
          </a:xfrm>
        </p:spPr>
        <p:txBody>
          <a:bodyPr/>
          <a:lstStyle>
            <a:lvl1pPr>
              <a:buClr>
                <a:srgbClr val="0C9FCD"/>
              </a:buClr>
              <a:defRPr/>
            </a:lvl1pPr>
            <a:lvl2pPr>
              <a:buClr>
                <a:srgbClr val="0C9FCD"/>
              </a:buClr>
              <a:defRPr/>
            </a:lvl2pPr>
            <a:lvl3pPr>
              <a:buClr>
                <a:srgbClr val="0C9FCD"/>
              </a:buClr>
              <a:defRPr/>
            </a:lvl3pPr>
            <a:lvl4pPr>
              <a:buClr>
                <a:srgbClr val="0C9FCD"/>
              </a:buClr>
              <a:defRPr/>
            </a:lvl4pPr>
            <a:lvl5pPr>
              <a:buClr>
                <a:srgbClr val="0C9FCD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88109" y="5837628"/>
            <a:ext cx="10986476" cy="4415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rgbClr val="7A7A7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562BD0-EA56-4176-83DF-B0B763F3413F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7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92616" cy="4525963"/>
          </a:xfrm>
        </p:spPr>
        <p:txBody>
          <a:bodyPr/>
          <a:lstStyle>
            <a:lvl1pPr>
              <a:buClr>
                <a:srgbClr val="0C9FCD"/>
              </a:buClr>
              <a:defRPr sz="2800"/>
            </a:lvl1pPr>
            <a:lvl2pPr>
              <a:buClr>
                <a:srgbClr val="0C9FCD"/>
              </a:buClr>
              <a:defRPr sz="2400"/>
            </a:lvl2pPr>
            <a:lvl3pPr>
              <a:buClr>
                <a:srgbClr val="0C9FCD"/>
              </a:buClr>
              <a:defRPr sz="2000"/>
            </a:lvl3pPr>
            <a:lvl4pPr>
              <a:buClr>
                <a:srgbClr val="0C9FCD"/>
              </a:buClr>
              <a:defRPr sz="1800"/>
            </a:lvl4pPr>
            <a:lvl5pPr>
              <a:buClr>
                <a:srgbClr val="0C9FCD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600202"/>
            <a:ext cx="5392616" cy="4525963"/>
          </a:xfrm>
        </p:spPr>
        <p:txBody>
          <a:bodyPr/>
          <a:lstStyle>
            <a:lvl1pPr>
              <a:buClr>
                <a:srgbClr val="0C9FCD"/>
              </a:buClr>
              <a:defRPr sz="2800"/>
            </a:lvl1pPr>
            <a:lvl2pPr>
              <a:buClr>
                <a:srgbClr val="0C9FCD"/>
              </a:buClr>
              <a:defRPr sz="2400"/>
            </a:lvl2pPr>
            <a:lvl3pPr>
              <a:buClr>
                <a:srgbClr val="0C9FCD"/>
              </a:buClr>
              <a:defRPr sz="2000"/>
            </a:lvl3pPr>
            <a:lvl4pPr>
              <a:buClr>
                <a:srgbClr val="0C9FCD"/>
              </a:buClr>
              <a:defRPr sz="1800"/>
            </a:lvl4pPr>
            <a:lvl5pPr>
              <a:buClr>
                <a:srgbClr val="0C9FCD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6C7DFE2-9823-4EC7-ADEE-58F77EA0FF87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79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9564" y="1593251"/>
            <a:ext cx="10977432" cy="4426044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9F073E-7E64-4757-AD5B-F34FF642158C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96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66FCE7C-AF0D-4CE3-B66D-206AC1FCE335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23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FE70A9-ECD7-44AE-A1BC-C6C3811A53CC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9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 userDrawn="1"/>
        </p:nvSpPr>
        <p:spPr>
          <a:xfrm>
            <a:off x="1930400" y="622301"/>
            <a:ext cx="3454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Climate and Oceans Support </a:t>
            </a:r>
            <a:b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</a:b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Program in the Pacific</a:t>
            </a:r>
            <a:endParaRPr lang="en-US" sz="1200">
              <a:solidFill>
                <a:srgbClr val="34657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68565"/>
            <a:ext cx="10363200" cy="14700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733" y="3801943"/>
            <a:ext cx="8534400" cy="449630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rgbClr val="3465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41486" y="4368978"/>
            <a:ext cx="8541233" cy="4783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>
                <a:solidFill>
                  <a:srgbClr val="3465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34177" y="4968710"/>
            <a:ext cx="8541233" cy="4783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>
                <a:solidFill>
                  <a:srgbClr val="3465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50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&amp;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9304" y="234759"/>
            <a:ext cx="10430746" cy="1049235"/>
          </a:xfrm>
        </p:spPr>
        <p:txBody>
          <a:bodyPr>
            <a:normAutofit/>
          </a:bodyPr>
          <a:lstStyle>
            <a:lvl1pPr>
              <a:defRPr lang="en-US" sz="3200" b="1" kern="1200" cap="none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80" y="1321238"/>
            <a:ext cx="11551270" cy="52081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A09F9B7-27A2-471D-B7A7-C03798D4BC84}"/>
              </a:ext>
            </a:extLst>
          </p:cNvPr>
          <p:cNvSpPr txBox="1">
            <a:spLocks/>
          </p:cNvSpPr>
          <p:nvPr userDrawn="1"/>
        </p:nvSpPr>
        <p:spPr>
          <a:xfrm>
            <a:off x="135809" y="6607303"/>
            <a:ext cx="3980987" cy="25069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 cap="none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9pPr>
          </a:lstStyle>
          <a:p>
            <a:pPr algn="l">
              <a:defRPr/>
            </a:pP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© Commonwealth of Australia 2021. Bureau of Meteorology</a:t>
            </a:r>
          </a:p>
        </p:txBody>
      </p:sp>
    </p:spTree>
    <p:extLst>
      <p:ext uri="{BB962C8B-B14F-4D97-AF65-F5344CB8AC3E}">
        <p14:creationId xmlns:p14="http://schemas.microsoft.com/office/powerpoint/2010/main" val="352610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73238" y="4014788"/>
            <a:ext cx="86296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021" y="1965855"/>
            <a:ext cx="8643154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3021" y="4015920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8513" y="1008063"/>
            <a:ext cx="811212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9F122-8109-4BDD-BC47-DFF5D4E9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714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6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826" y="1316618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940" y="2522607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380" y="2529072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20675" y="1311275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97A-F783-438F-B072-D96B45B2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9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578" y="1508839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4578" y="272422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4578" y="3528945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749" y="272767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749" y="3526167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38138" y="1008063"/>
            <a:ext cx="809625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B309C-2D02-4192-92C2-07AF92249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3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188" y="1528217"/>
            <a:ext cx="9603275" cy="10492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19088" y="1017588"/>
            <a:ext cx="80962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2156F-7779-4A24-8F76-FDB5707CF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9425" y="1008063"/>
            <a:ext cx="811213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8A62-BCBB-416C-B91A-AB3884D1D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4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669" y="1512038"/>
            <a:ext cx="3273099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712" y="1512039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669" y="3918556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28613" y="1000125"/>
            <a:ext cx="811212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24F79-5C60-45AA-B94E-773D263A1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599" y="1356380"/>
            <a:ext cx="5532328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6532" y="1371346"/>
            <a:ext cx="3425600" cy="4629734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0722" y="3372859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757363" y="5681663"/>
            <a:ext cx="5527675" cy="3190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9D4CD43-2E7F-47B4-AFC1-138AC288088A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0575" y="1009650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470C8-96E9-481A-A033-EB253A92F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8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0975" y="1554163"/>
            <a:ext cx="9604375" cy="1047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50975" y="2763838"/>
            <a:ext cx="960437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913" y="330200"/>
            <a:ext cx="350043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34888A-175F-4F21-8420-EAC0B1496A34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0975" y="328613"/>
            <a:ext cx="59388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5" y="798513"/>
            <a:ext cx="811213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7825E821-D837-47EB-83DF-860913DEE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335"/>
          <a:stretch/>
        </p:blipFill>
        <p:spPr bwMode="auto">
          <a:xfrm>
            <a:off x="0" y="5078360"/>
            <a:ext cx="12192000" cy="176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714500" cy="1314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858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1558926"/>
            <a:ext cx="12200467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" descr="Description: COSSPAC (coral) 2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05367" y="484189"/>
            <a:ext cx="12319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044701" y="274638"/>
            <a:ext cx="9537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11313"/>
            <a:ext cx="1097280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B8F28C-1672-4463-82F2-F0861B38C99A}" type="datetime1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60C48A-0A7E-413E-B14D-39C902F0654B}" type="slidenum">
              <a:rPr lang="en-AU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7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-8467" y="5348288"/>
            <a:ext cx="12208933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42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3465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4657F"/>
        </a:buClr>
        <a:buFont typeface="Arial" charset="0"/>
        <a:buChar char="•"/>
        <a:defRPr sz="3200" kern="1200">
          <a:solidFill>
            <a:srgbClr val="7A7A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4657F"/>
        </a:buClr>
        <a:buFont typeface="Arial" charset="0"/>
        <a:buChar char="–"/>
        <a:defRPr sz="2800" kern="1200">
          <a:solidFill>
            <a:srgbClr val="7A7A7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4657F"/>
        </a:buClr>
        <a:buFont typeface="Arial" charset="0"/>
        <a:buChar char="•"/>
        <a:defRPr sz="2400" kern="1200">
          <a:solidFill>
            <a:srgbClr val="7A7A7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4657F"/>
        </a:buClr>
        <a:buFont typeface="Arial" charset="0"/>
        <a:buChar char="–"/>
        <a:defRPr sz="2000" kern="1200">
          <a:solidFill>
            <a:srgbClr val="7A7A7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4657F"/>
        </a:buClr>
        <a:buFont typeface="Arial" charset="0"/>
        <a:buChar char="»"/>
        <a:defRPr sz="2000" kern="1200">
          <a:solidFill>
            <a:srgbClr val="7A7A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access-s.clide.clou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5045-FA3C-4377-B66B-85240FAF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ACCESS-S2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6DE89-CCB8-4C92-9420-389E75B6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600" dirty="0"/>
              <a:t>ACCESS-S model will move from version 1 to version 2 on the 18</a:t>
            </a:r>
            <a:r>
              <a:rPr lang="en-AU" sz="1600" baseline="30000" dirty="0"/>
              <a:t>th</a:t>
            </a:r>
            <a:r>
              <a:rPr lang="en-AU" sz="1600" dirty="0"/>
              <a:t> October. Version 1 will cease to be operational immediately. </a:t>
            </a:r>
          </a:p>
          <a:p>
            <a:r>
              <a:rPr lang="en-AU" sz="1600" dirty="0"/>
              <a:t>Web content (</a:t>
            </a:r>
            <a:r>
              <a:rPr lang="en-AU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http://access-s.clide.cloud/</a:t>
            </a: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will move to ACCESS-S2 from the 19</a:t>
            </a:r>
            <a:r>
              <a:rPr lang="en-AU" sz="16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October for Tropical Cyclone forecasts. Sub-seasonal to seasonal outlooks will be updated on the 20</a:t>
            </a:r>
            <a:r>
              <a:rPr lang="en-AU" sz="16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October.</a:t>
            </a:r>
          </a:p>
          <a:p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website products including data and maps will remain available and in the same location</a:t>
            </a:r>
          </a:p>
          <a:p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changes – increased climatology period 1981-2018, update to data assimilation and initial conditions which have been demonstrated to increase forecast accuracy for rainfall, temperature and SST's in the tropics and at multiweek timescales</a:t>
            </a:r>
          </a:p>
          <a:p>
            <a:endParaRPr lang="en-A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INO3.4 SST plume graphs from ACCESS-S forecasts, updated daily">
            <a:extLst>
              <a:ext uri="{FF2B5EF4-FFF2-40B4-BE49-F238E27FC236}">
                <a16:creationId xmlns:a16="http://schemas.microsoft.com/office/drawing/2014/main" id="{90E9D56F-6825-4386-A6B1-32BB0B906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31" y="3689540"/>
            <a:ext cx="4733078" cy="283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A3E3442-4869-4523-B29B-820741AA7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038" y="3689541"/>
            <a:ext cx="4919816" cy="295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85115"/>
      </p:ext>
    </p:extLst>
  </p:cSld>
  <p:clrMapOvr>
    <a:masterClrMapping/>
  </p:clrMapOvr>
</p:sld>
</file>

<file path=ppt/theme/theme1.xml><?xml version="1.0" encoding="utf-8"?>
<a:theme xmlns:a="http://schemas.openxmlformats.org/drawingml/2006/main" name="SPC 2018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cific Community Presentation-2018" id="{3EF59528-DDD3-9D4E-8BDA-C9CA22DBF977}" vid="{C7CA1BC8-0AA1-9444-B498-E9D48FD3B99D}"/>
    </a:ext>
  </a:extLst>
</a:theme>
</file>

<file path=ppt/theme/theme2.xml><?xml version="1.0" encoding="utf-8"?>
<a:theme xmlns:a="http://schemas.openxmlformats.org/drawingml/2006/main" name="BoMPresentationTemplate RPM 20130719 v1-01">
  <a:themeElements>
    <a:clrScheme name="BoM Theme">
      <a:dk1>
        <a:sysClr val="windowText" lastClr="000000"/>
      </a:dk1>
      <a:lt1>
        <a:sysClr val="window" lastClr="FFFFFF"/>
      </a:lt1>
      <a:dk2>
        <a:srgbClr val="34657F"/>
      </a:dk2>
      <a:lt2>
        <a:srgbClr val="EEECE1"/>
      </a:lt2>
      <a:accent1>
        <a:srgbClr val="34657F"/>
      </a:accent1>
      <a:accent2>
        <a:srgbClr val="00AFD7"/>
      </a:accent2>
      <a:accent3>
        <a:srgbClr val="A9C47F"/>
      </a:accent3>
      <a:accent4>
        <a:srgbClr val="703F2A"/>
      </a:accent4>
      <a:accent5>
        <a:srgbClr val="EFDBB2"/>
      </a:accent5>
      <a:accent6>
        <a:srgbClr val="FFA300"/>
      </a:accent6>
      <a:hlink>
        <a:srgbClr val="707372"/>
      </a:hlink>
      <a:folHlink>
        <a:srgbClr val="EF3340"/>
      </a:folHlink>
    </a:clrScheme>
    <a:fontScheme name="B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6A765002D452E24C8161B399DF4F27FF" ma:contentTypeVersion="1" ma:contentTypeDescription="Upload an image." ma:contentTypeScope="" ma:versionID="6e7009a4ad8991cd36ace639d9bcf2b8">
  <xsd:schema xmlns:xsd="http://www.w3.org/2001/XMLSchema" xmlns:xs="http://www.w3.org/2001/XMLSchema" xmlns:p="http://schemas.microsoft.com/office/2006/metadata/properties" xmlns:ns1="http://schemas.microsoft.com/sharepoint/v3" xmlns:ns2="A1466F99-592D-4FBE-9C5A-71C070495048" xmlns:ns3="http://schemas.microsoft.com/sharepoint/v3/fields" targetNamespace="http://schemas.microsoft.com/office/2006/metadata/properties" ma:root="true" ma:fieldsID="710a743070e8514070b5db36cb601e64" ns1:_="" ns2:_="" ns3:_="">
    <xsd:import namespace="http://schemas.microsoft.com/sharepoint/v3"/>
    <xsd:import namespace="A1466F99-592D-4FBE-9C5A-71C07049504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66F99-592D-4FBE-9C5A-71C070495048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AC1897-61B3-4621-B0E2-FA327AD0B394}">
  <ds:schemaRefs>
    <ds:schemaRef ds:uri="A1466F99-592D-4FBE-9C5A-71C0704950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F603638-19FA-4B2F-AE24-F3EF444F5FBE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964F581-0D91-4778-AAC0-BBC73FB493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Pacific Community Presentation-2018</Template>
  <TotalTime>126</TotalTime>
  <Words>115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Gill Sans MT</vt:lpstr>
      <vt:lpstr>SPC 2018</vt:lpstr>
      <vt:lpstr>BoMPresentationTemplate RPM 20130719 v1-01</vt:lpstr>
      <vt:lpstr>ACCESS-S2</vt:lpstr>
    </vt:vector>
  </TitlesOfParts>
  <Company>SPC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Text</dc:title>
  <dc:creator>Molly Powers</dc:creator>
  <cp:lastModifiedBy>Elise Chandler</cp:lastModifiedBy>
  <cp:revision>17</cp:revision>
  <cp:lastPrinted>2020-08-18T09:25:52Z</cp:lastPrinted>
  <dcterms:created xsi:type="dcterms:W3CDTF">2018-02-06T22:24:48Z</dcterms:created>
  <dcterms:modified xsi:type="dcterms:W3CDTF">2021-10-05T21:38:04Z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c_System_Copyright">
    <vt:lpwstr/>
  </property>
</Properties>
</file>