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3"/>
  </p:notesMasterIdLst>
  <p:sldIdLst>
    <p:sldId id="459" r:id="rId3"/>
    <p:sldId id="454" r:id="rId4"/>
    <p:sldId id="283" r:id="rId5"/>
    <p:sldId id="284" r:id="rId6"/>
    <p:sldId id="288" r:id="rId7"/>
    <p:sldId id="286" r:id="rId8"/>
    <p:sldId id="460" r:id="rId9"/>
    <p:sldId id="289" r:id="rId10"/>
    <p:sldId id="267" r:id="rId11"/>
    <p:sldId id="45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15" autoAdjust="0"/>
    <p:restoredTop sz="90134" autoAdjust="0"/>
  </p:normalViewPr>
  <p:slideViewPr>
    <p:cSldViewPr snapToGrid="0">
      <p:cViewPr varScale="1">
        <p:scale>
          <a:sx n="99" d="100"/>
          <a:sy n="99" d="100"/>
        </p:scale>
        <p:origin x="103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54A8DA-9340-4A9D-BE69-E10655680C87}" type="datetimeFigureOut">
              <a:rPr lang="en-AU" smtClean="0"/>
              <a:t>18/06/2021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A22035-A602-44AF-8DF3-AB391575514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33306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0850" y="249238"/>
            <a:ext cx="5962650" cy="3354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9481B7-DB69-4CB2-A040-8A7D754AA037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A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31985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>
            <a:extLst>
              <a:ext uri="{FF2B5EF4-FFF2-40B4-BE49-F238E27FC236}">
                <a16:creationId xmlns:a16="http://schemas.microsoft.com/office/drawing/2014/main" id="{8BAEA275-EE8C-43F8-9FE7-F193C066982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2DDFD263-A5B1-4B6F-982E-8FD05EC51394}" type="slidenum">
              <a:rPr lang="en-AU" altLang="en-US">
                <a:latin typeface="Times New Roman" panose="02020603050405020304" pitchFamily="18" charset="0"/>
              </a:rPr>
              <a:pPr eaLnBrk="1" hangingPunct="1"/>
              <a:t>2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61443" name="Rectangle 2">
            <a:extLst>
              <a:ext uri="{FF2B5EF4-FFF2-40B4-BE49-F238E27FC236}">
                <a16:creationId xmlns:a16="http://schemas.microsoft.com/office/drawing/2014/main" id="{51E7EEC3-6928-42BA-88D7-9B5FC0F0267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>
            <a:extLst>
              <a:ext uri="{FF2B5EF4-FFF2-40B4-BE49-F238E27FC236}">
                <a16:creationId xmlns:a16="http://schemas.microsoft.com/office/drawing/2014/main" id="{70F3C5EE-8730-48B6-8E64-7F82EDDE0D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228600" indent="-228600" eaLnBrk="1" hangingPunct="1"/>
            <a:endParaRPr lang="en-AU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What variable in model verification is this used for?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A22035-A602-44AF-8DF3-AB3915755143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989579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>
            <a:extLst>
              <a:ext uri="{FF2B5EF4-FFF2-40B4-BE49-F238E27FC236}">
                <a16:creationId xmlns:a16="http://schemas.microsoft.com/office/drawing/2014/main" id="{8BAEA275-EE8C-43F8-9FE7-F193C066982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2DDFD263-A5B1-4B6F-982E-8FD05EC51394}" type="slidenum">
              <a:rPr lang="en-AU" altLang="en-US">
                <a:latin typeface="Times New Roman" panose="02020603050405020304" pitchFamily="18" charset="0"/>
              </a:rPr>
              <a:pPr eaLnBrk="1" hangingPunct="1"/>
              <a:t>10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61443" name="Rectangle 2">
            <a:extLst>
              <a:ext uri="{FF2B5EF4-FFF2-40B4-BE49-F238E27FC236}">
                <a16:creationId xmlns:a16="http://schemas.microsoft.com/office/drawing/2014/main" id="{51E7EEC3-6928-42BA-88D7-9B5FC0F0267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>
            <a:extLst>
              <a:ext uri="{FF2B5EF4-FFF2-40B4-BE49-F238E27FC236}">
                <a16:creationId xmlns:a16="http://schemas.microsoft.com/office/drawing/2014/main" id="{70F3C5EE-8730-48B6-8E64-7F82EDDE0D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228600" indent="-228600" eaLnBrk="1" hangingPunct="1"/>
            <a:endParaRPr lang="en-AU" altLang="en-US" dirty="0"/>
          </a:p>
        </p:txBody>
      </p:sp>
    </p:spTree>
    <p:extLst>
      <p:ext uri="{BB962C8B-B14F-4D97-AF65-F5344CB8AC3E}">
        <p14:creationId xmlns:p14="http://schemas.microsoft.com/office/powerpoint/2010/main" val="264158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CFD00-04A1-4357-AACF-DF12B90D24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346FF0-CB6D-4CAC-A6C3-964C919172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F46055-45C1-4C03-A929-DA7AD28D69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C6C3B-5DEA-41AE-9BEF-0C4E41E945B0}" type="datetimeFigureOut">
              <a:rPr lang="en-AU" smtClean="0"/>
              <a:t>18/06/2021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035B86-8FE3-4754-A440-1B736047B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845DCE-02FC-4A81-97CD-02F21ACC4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1F2ED-0FC4-4346-B0AA-ACED79C5C6B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23950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A64F59-9201-45A6-B96E-2A6B2951EC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59FE20-41CC-4843-80EA-1FC0A7B396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6FF5DB-DA46-477D-8063-E93452A21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C6C3B-5DEA-41AE-9BEF-0C4E41E945B0}" type="datetimeFigureOut">
              <a:rPr lang="en-AU" smtClean="0"/>
              <a:t>18/06/2021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FE8F39-879B-439B-BD91-EDA3730646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B9F3E0-2599-4F6E-8F09-EEAF4F052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1F2ED-0FC4-4346-B0AA-ACED79C5C6B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0941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D42D5EB-51D0-498F-9548-51B9320B96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6FFA8B-CA46-4234-8460-1706AE66A0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0C09AF-6723-4F38-B4F6-D235302670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C6C3B-5DEA-41AE-9BEF-0C4E41E945B0}" type="datetimeFigureOut">
              <a:rPr lang="en-AU" smtClean="0"/>
              <a:t>18/06/2021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665C5B-DA9F-48AF-9E85-BE2190F5F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D60F66-F53B-47EB-9B9F-60D1DA1D3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1F2ED-0FC4-4346-B0AA-ACED79C5C6B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46690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 userDrawn="1"/>
        </p:nvSpPr>
        <p:spPr>
          <a:xfrm>
            <a:off x="1930400" y="622301"/>
            <a:ext cx="3454400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1200">
                <a:solidFill>
                  <a:srgbClr val="34657F"/>
                </a:solidFill>
                <a:latin typeface="+mn-lt"/>
                <a:ea typeface="MS PGothic" pitchFamily="34" charset="-128"/>
              </a:rPr>
              <a:t>Climate and Oceans Support </a:t>
            </a:r>
            <a:br>
              <a:rPr lang="en-AU" sz="1200">
                <a:solidFill>
                  <a:srgbClr val="34657F"/>
                </a:solidFill>
                <a:latin typeface="+mn-lt"/>
                <a:ea typeface="MS PGothic" pitchFamily="34" charset="-128"/>
              </a:rPr>
            </a:br>
            <a:r>
              <a:rPr lang="en-AU" sz="1200">
                <a:solidFill>
                  <a:srgbClr val="34657F"/>
                </a:solidFill>
                <a:latin typeface="+mn-lt"/>
                <a:ea typeface="MS PGothic" pitchFamily="34" charset="-128"/>
              </a:rPr>
              <a:t>Program in the Pacific</a:t>
            </a:r>
            <a:endParaRPr lang="en-US" sz="1200">
              <a:solidFill>
                <a:srgbClr val="34657F"/>
              </a:solidFill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268565"/>
            <a:ext cx="10363200" cy="1470025"/>
          </a:xfrm>
        </p:spPr>
        <p:txBody>
          <a:bodyPr>
            <a:normAutofit/>
          </a:bodyPr>
          <a:lstStyle>
            <a:lvl1pPr algn="l">
              <a:defRPr sz="3600" baseline="0">
                <a:solidFill>
                  <a:srgbClr val="34657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51733" y="4176889"/>
            <a:ext cx="8534400" cy="449630"/>
          </a:xfrm>
        </p:spPr>
        <p:txBody>
          <a:bodyPr>
            <a:normAutofit/>
          </a:bodyPr>
          <a:lstStyle>
            <a:lvl1pPr marL="0" indent="0" algn="l">
              <a:buNone/>
              <a:defRPr sz="2000" b="1" baseline="0">
                <a:solidFill>
                  <a:srgbClr val="34657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941486" y="4743924"/>
            <a:ext cx="8541233" cy="478332"/>
          </a:xfrm>
        </p:spPr>
        <p:txBody>
          <a:bodyPr>
            <a:normAutofit/>
          </a:bodyPr>
          <a:lstStyle>
            <a:lvl1pPr marL="0" indent="0" algn="l">
              <a:buFontTx/>
              <a:buNone/>
              <a:defRPr sz="2000">
                <a:solidFill>
                  <a:srgbClr val="34657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341404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11715"/>
            <a:ext cx="10972800" cy="4468403"/>
          </a:xfrm>
        </p:spPr>
        <p:txBody>
          <a:bodyPr/>
          <a:lstStyle>
            <a:lvl1pPr>
              <a:buClr>
                <a:srgbClr val="0C9FCD"/>
              </a:buClr>
              <a:defRPr/>
            </a:lvl1pPr>
            <a:lvl2pPr>
              <a:buClr>
                <a:srgbClr val="0C9FCD"/>
              </a:buClr>
              <a:defRPr/>
            </a:lvl2pPr>
            <a:lvl3pPr>
              <a:buClr>
                <a:srgbClr val="0C9FCD"/>
              </a:buClr>
              <a:defRPr/>
            </a:lvl3pPr>
            <a:lvl4pPr>
              <a:buClr>
                <a:srgbClr val="0C9FCD"/>
              </a:buClr>
              <a:defRPr/>
            </a:lvl4pPr>
            <a:lvl5pPr>
              <a:buClr>
                <a:srgbClr val="0C9FCD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9334500" y="6475414"/>
            <a:ext cx="284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968A3EA8-3F3E-4C40-BAA7-97BB53BCF39B}" type="slidenum">
              <a:rPr lang="en-AU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7CA1127D-755B-4569-95FA-FA4BC080BAB4}"/>
              </a:ext>
            </a:extLst>
          </p:cNvPr>
          <p:cNvSpPr/>
          <p:nvPr userDrawn="1"/>
        </p:nvSpPr>
        <p:spPr>
          <a:xfrm>
            <a:off x="1930400" y="723793"/>
            <a:ext cx="3454400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1200">
                <a:solidFill>
                  <a:srgbClr val="34657F"/>
                </a:solidFill>
                <a:latin typeface="+mn-lt"/>
                <a:ea typeface="MS PGothic" pitchFamily="34" charset="-128"/>
              </a:rPr>
              <a:t>Climate and Oceans Support </a:t>
            </a:r>
            <a:br>
              <a:rPr lang="en-AU" sz="1200">
                <a:solidFill>
                  <a:srgbClr val="34657F"/>
                </a:solidFill>
                <a:latin typeface="+mn-lt"/>
                <a:ea typeface="MS PGothic" pitchFamily="34" charset="-128"/>
              </a:rPr>
            </a:br>
            <a:r>
              <a:rPr lang="en-AU" sz="1200">
                <a:solidFill>
                  <a:srgbClr val="34657F"/>
                </a:solidFill>
                <a:latin typeface="+mn-lt"/>
                <a:ea typeface="MS PGothic" pitchFamily="34" charset="-128"/>
              </a:rPr>
              <a:t>Program in the Pacific</a:t>
            </a:r>
            <a:endParaRPr lang="en-US" sz="1200">
              <a:solidFill>
                <a:srgbClr val="34657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881455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baseline="0">
                <a:solidFill>
                  <a:srgbClr val="34657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6779"/>
            <a:ext cx="10972800" cy="4152648"/>
          </a:xfrm>
        </p:spPr>
        <p:txBody>
          <a:bodyPr/>
          <a:lstStyle>
            <a:lvl1pPr>
              <a:buClr>
                <a:srgbClr val="0C9FCD"/>
              </a:buClr>
              <a:defRPr/>
            </a:lvl1pPr>
            <a:lvl2pPr>
              <a:buClr>
                <a:srgbClr val="0C9FCD"/>
              </a:buClr>
              <a:defRPr/>
            </a:lvl2pPr>
            <a:lvl3pPr>
              <a:buClr>
                <a:srgbClr val="0C9FCD"/>
              </a:buClr>
              <a:defRPr/>
            </a:lvl3pPr>
            <a:lvl4pPr>
              <a:buClr>
                <a:srgbClr val="0C9FCD"/>
              </a:buClr>
              <a:defRPr/>
            </a:lvl4pPr>
            <a:lvl5pPr>
              <a:buClr>
                <a:srgbClr val="0C9FCD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588109" y="5837628"/>
            <a:ext cx="10986476" cy="44158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100" baseline="0">
                <a:solidFill>
                  <a:srgbClr val="7A7A7A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9334500" y="6475414"/>
            <a:ext cx="284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9562BD0-EA56-4176-83DF-B0B763F3413F}" type="slidenum">
              <a:rPr lang="en-AU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6515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baseline="0">
                <a:solidFill>
                  <a:srgbClr val="34657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92616" cy="4525963"/>
          </a:xfrm>
        </p:spPr>
        <p:txBody>
          <a:bodyPr/>
          <a:lstStyle>
            <a:lvl1pPr>
              <a:buClr>
                <a:srgbClr val="0C9FCD"/>
              </a:buClr>
              <a:defRPr sz="2800"/>
            </a:lvl1pPr>
            <a:lvl2pPr>
              <a:buClr>
                <a:srgbClr val="0C9FCD"/>
              </a:buClr>
              <a:defRPr sz="2400"/>
            </a:lvl2pPr>
            <a:lvl3pPr>
              <a:buClr>
                <a:srgbClr val="0C9FCD"/>
              </a:buClr>
              <a:defRPr sz="2000"/>
            </a:lvl3pPr>
            <a:lvl4pPr>
              <a:buClr>
                <a:srgbClr val="0C9FCD"/>
              </a:buClr>
              <a:defRPr sz="1800"/>
            </a:lvl4pPr>
            <a:lvl5pPr>
              <a:buClr>
                <a:srgbClr val="0C9FCD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9784" y="1600202"/>
            <a:ext cx="5392616" cy="4525963"/>
          </a:xfrm>
        </p:spPr>
        <p:txBody>
          <a:bodyPr/>
          <a:lstStyle>
            <a:lvl1pPr>
              <a:buClr>
                <a:srgbClr val="0C9FCD"/>
              </a:buClr>
              <a:defRPr sz="2800"/>
            </a:lvl1pPr>
            <a:lvl2pPr>
              <a:buClr>
                <a:srgbClr val="0C9FCD"/>
              </a:buClr>
              <a:defRPr sz="2400"/>
            </a:lvl2pPr>
            <a:lvl3pPr>
              <a:buClr>
                <a:srgbClr val="0C9FCD"/>
              </a:buClr>
              <a:defRPr sz="2000"/>
            </a:lvl3pPr>
            <a:lvl4pPr>
              <a:buClr>
                <a:srgbClr val="0C9FCD"/>
              </a:buClr>
              <a:defRPr sz="1800"/>
            </a:lvl4pPr>
            <a:lvl5pPr>
              <a:buClr>
                <a:srgbClr val="0C9FCD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9334500" y="6475414"/>
            <a:ext cx="284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86C7DFE2-9823-4EC7-ADEE-58F77EA0FF87}" type="slidenum">
              <a:rPr lang="en-AU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4629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baseline="0">
                <a:solidFill>
                  <a:srgbClr val="34657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619564" y="1593251"/>
            <a:ext cx="10977432" cy="4426044"/>
          </a:xfrm>
        </p:spPr>
        <p:txBody>
          <a:bodyPr rtlCol="0">
            <a:norm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9334500" y="6475414"/>
            <a:ext cx="284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49F073E-7E64-4757-AD5B-F34FF642158C}" type="slidenum">
              <a:rPr lang="en-AU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8709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baseline="0">
                <a:solidFill>
                  <a:srgbClr val="34657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9334500" y="6475414"/>
            <a:ext cx="284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B66FCE7C-AF0D-4CE3-B66D-206AC1FCE335}" type="slidenum">
              <a:rPr lang="en-AU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3336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9334500" y="6475414"/>
            <a:ext cx="284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F5FE70A9-ECD7-44AE-A1BC-C6C3811A53CC}" type="slidenum">
              <a:rPr lang="en-AU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0300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/>
          <p:nvPr userDrawn="1"/>
        </p:nvSpPr>
        <p:spPr>
          <a:xfrm>
            <a:off x="1930400" y="622301"/>
            <a:ext cx="3454400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1200">
                <a:solidFill>
                  <a:srgbClr val="34657F"/>
                </a:solidFill>
                <a:latin typeface="+mn-lt"/>
                <a:ea typeface="MS PGothic" pitchFamily="34" charset="-128"/>
              </a:rPr>
              <a:t>Climate and Oceans Support </a:t>
            </a:r>
            <a:br>
              <a:rPr lang="en-AU" sz="1200">
                <a:solidFill>
                  <a:srgbClr val="34657F"/>
                </a:solidFill>
                <a:latin typeface="+mn-lt"/>
                <a:ea typeface="MS PGothic" pitchFamily="34" charset="-128"/>
              </a:rPr>
            </a:br>
            <a:r>
              <a:rPr lang="en-AU" sz="1200">
                <a:solidFill>
                  <a:srgbClr val="34657F"/>
                </a:solidFill>
                <a:latin typeface="+mn-lt"/>
                <a:ea typeface="MS PGothic" pitchFamily="34" charset="-128"/>
              </a:rPr>
              <a:t>Program in the Pacific</a:t>
            </a:r>
            <a:endParaRPr lang="en-US" sz="1200">
              <a:solidFill>
                <a:srgbClr val="34657F"/>
              </a:solidFill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268565"/>
            <a:ext cx="10363200" cy="1470025"/>
          </a:xfrm>
        </p:spPr>
        <p:txBody>
          <a:bodyPr>
            <a:normAutofit/>
          </a:bodyPr>
          <a:lstStyle>
            <a:lvl1pPr algn="l">
              <a:defRPr sz="3600" baseline="0">
                <a:solidFill>
                  <a:srgbClr val="34657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51733" y="3801943"/>
            <a:ext cx="8534400" cy="449630"/>
          </a:xfrm>
        </p:spPr>
        <p:txBody>
          <a:bodyPr>
            <a:normAutofit/>
          </a:bodyPr>
          <a:lstStyle>
            <a:lvl1pPr marL="0" indent="0" algn="l">
              <a:buNone/>
              <a:defRPr sz="2000" b="1" baseline="0">
                <a:solidFill>
                  <a:srgbClr val="34657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941486" y="4368978"/>
            <a:ext cx="8541233" cy="478332"/>
          </a:xfrm>
        </p:spPr>
        <p:txBody>
          <a:bodyPr>
            <a:normAutofit/>
          </a:bodyPr>
          <a:lstStyle>
            <a:lvl1pPr marL="0" indent="0" algn="l">
              <a:buFontTx/>
              <a:buNone/>
              <a:defRPr sz="2000">
                <a:solidFill>
                  <a:srgbClr val="34657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934177" y="4968710"/>
            <a:ext cx="8541233" cy="478332"/>
          </a:xfrm>
        </p:spPr>
        <p:txBody>
          <a:bodyPr>
            <a:normAutofit/>
          </a:bodyPr>
          <a:lstStyle>
            <a:lvl1pPr marL="0" indent="0" algn="l">
              <a:buFontTx/>
              <a:buNone/>
              <a:defRPr sz="2000">
                <a:solidFill>
                  <a:srgbClr val="34657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06750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90ABC-1AAB-4A52-B0E9-56D8C476B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241DC7-B1CB-4186-9EF4-A743461438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204407-D5DF-494B-9D80-A20507A53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C6C3B-5DEA-41AE-9BEF-0C4E41E945B0}" type="datetimeFigureOut">
              <a:rPr lang="en-AU" smtClean="0"/>
              <a:t>18/06/2021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0BD538-2A97-4289-AE6B-E2710EC91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A336D2-076F-4378-AB41-C4DA9F551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1F2ED-0FC4-4346-B0AA-ACED79C5C6B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86101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E43331-EE8A-45A8-BA61-82BAB787EF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A8C30A-0259-4336-92C0-69588FDCB8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124AF1-1C9F-4B32-B9BC-752974F6D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C6C3B-5DEA-41AE-9BEF-0C4E41E945B0}" type="datetimeFigureOut">
              <a:rPr lang="en-AU" smtClean="0"/>
              <a:t>18/06/2021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934330-204B-4897-9E94-93EDF3432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F355C3-8D05-43AB-ACEA-928AADD3C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1F2ED-0FC4-4346-B0AA-ACED79C5C6B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46788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CF05FC-4B2A-471F-B5AE-48ADAD467A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9CCF96-4F59-40E5-A327-9478BD573C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DC265D-D38F-4887-9A65-ECD0692C09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27CB02-4ED7-4C42-B054-56FE7B1D43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C6C3B-5DEA-41AE-9BEF-0C4E41E945B0}" type="datetimeFigureOut">
              <a:rPr lang="en-AU" smtClean="0"/>
              <a:t>18/06/2021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4DF43E-8AEF-437A-90B1-7BF329ADA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94AFC4-5E15-4FA8-83E2-77A983D7B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1F2ED-0FC4-4346-B0AA-ACED79C5C6B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8978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9161A8-5DDE-4D3E-9990-F9DDABFB22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0AA552-B853-4E36-8C68-9AD8FB3571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5F2112-2925-4448-A69D-83BCECAFE8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AD47BD8-66D0-4512-B5E7-128CAF6754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DB3E724-6B5F-4F5E-8E4F-97EF6BA570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8F5BBFC-C206-4CA6-A54D-9F396F055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C6C3B-5DEA-41AE-9BEF-0C4E41E945B0}" type="datetimeFigureOut">
              <a:rPr lang="en-AU" smtClean="0"/>
              <a:t>18/06/2021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2649078-43B2-455B-9B09-5B0C46912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6E75919-A992-48BD-B608-BB08554A8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1F2ED-0FC4-4346-B0AA-ACED79C5C6B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49921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615BD-D712-4904-8368-2272CA7B0A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527F418-63AC-4BCA-A971-F21CCA5C0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C6C3B-5DEA-41AE-9BEF-0C4E41E945B0}" type="datetimeFigureOut">
              <a:rPr lang="en-AU" smtClean="0"/>
              <a:t>18/06/2021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C685A7-F3A3-4C11-BD17-F662B5093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0A65E6-7D7D-43CB-8FAF-2AD729585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1F2ED-0FC4-4346-B0AA-ACED79C5C6B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4649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824DD9-8FA4-492D-A570-51C9795CB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C6C3B-5DEA-41AE-9BEF-0C4E41E945B0}" type="datetimeFigureOut">
              <a:rPr lang="en-AU" smtClean="0"/>
              <a:t>18/06/2021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0C7188C-75D8-48EF-BA6A-C3E239DFB2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FC0088-F75A-4875-80EB-A837EE909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1F2ED-0FC4-4346-B0AA-ACED79C5C6B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18492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BA156A-991F-45EF-A76A-452C2A90D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89C9BC-894D-4582-AA02-9E9C4CFDD1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2FDE32-3E88-421D-B0F8-BED2398362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03A45B-715F-49A5-8B5F-03B47FF4CE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C6C3B-5DEA-41AE-9BEF-0C4E41E945B0}" type="datetimeFigureOut">
              <a:rPr lang="en-AU" smtClean="0"/>
              <a:t>18/06/2021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C112D0-2BA0-494B-8512-23EFD417C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B19045-66D9-499A-9FB2-91D8660DCA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1F2ED-0FC4-4346-B0AA-ACED79C5C6B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65631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753C96-41A1-4F68-9B4D-B82BA2EF4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94DE56D-B077-4AA1-9C6C-6D67EA6D25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89795A-D29A-4DDA-A42B-700C2E9D90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BFADED-2AE7-4AB2-8328-45B8B6972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C6C3B-5DEA-41AE-9BEF-0C4E41E945B0}" type="datetimeFigureOut">
              <a:rPr lang="en-AU" smtClean="0"/>
              <a:t>18/06/2021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63FDA4-F06A-4D6D-8029-246865B9D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827EC2-0A90-40C3-AE52-F047703C7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1F2ED-0FC4-4346-B0AA-ACED79C5C6B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96687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image" Target="../media/image3.jpeg"/><Relationship Id="rId5" Type="http://schemas.openxmlformats.org/officeDocument/2006/relationships/slideLayout" Target="../slideLayouts/slideLayout16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D2321FC-CB6C-41B4-ABE1-31B85508C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A233BD-950B-4AAB-BE75-BE35E274F1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D49D55-7128-407C-8B3A-2A8D918C06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C6C3B-5DEA-41AE-9BEF-0C4E41E945B0}" type="datetimeFigureOut">
              <a:rPr lang="en-AU" smtClean="0"/>
              <a:t>18/06/2021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472071-99FB-463B-BFB5-6C6CE1BCA1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20AB56-68B3-4CCB-B8CE-D7E1406864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11F2ED-0FC4-4346-B0AA-ACED79C5C6BC}" type="slidenum">
              <a:rPr lang="en-AU" smtClean="0"/>
              <a:t>‹#›</a:t>
            </a:fld>
            <a:endParaRPr lang="en-AU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12CE942-2B4D-4B8A-82C6-DEE376FBE9CE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809" y="197516"/>
            <a:ext cx="1329197" cy="1019051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C3FE1773-728E-46BB-8254-F945C52A7297}"/>
              </a:ext>
            </a:extLst>
          </p:cNvPr>
          <p:cNvSpPr txBox="1">
            <a:spLocks/>
          </p:cNvSpPr>
          <p:nvPr userDrawn="1"/>
        </p:nvSpPr>
        <p:spPr>
          <a:xfrm>
            <a:off x="135809" y="6607303"/>
            <a:ext cx="3980987" cy="250697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3200" b="1" kern="1200" cap="none" dirty="0">
                <a:solidFill>
                  <a:srgbClr val="00669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ill Sans MT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ill Sans MT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ill Sans MT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ill Sans MT" charset="0"/>
              </a:defRPr>
            </a:lvl9pPr>
          </a:lstStyle>
          <a:p>
            <a:pPr algn="l">
              <a:defRPr/>
            </a:pPr>
            <a:r>
              <a:rPr lang="en-US" sz="12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© Commonwealth of Australia 2021. Bureau of Meteorology</a:t>
            </a:r>
          </a:p>
        </p:txBody>
      </p:sp>
    </p:spTree>
    <p:extLst>
      <p:ext uri="{BB962C8B-B14F-4D97-AF65-F5344CB8AC3E}">
        <p14:creationId xmlns:p14="http://schemas.microsoft.com/office/powerpoint/2010/main" val="238299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4"/>
          <p:cNvPicPr>
            <a:picLocks noChangeAspect="1"/>
          </p:cNvPicPr>
          <p:nvPr userDrawn="1"/>
        </p:nvPicPr>
        <p:blipFill>
          <a:blip r:embed="rId10"/>
          <a:srcRect/>
          <a:stretch>
            <a:fillRect/>
          </a:stretch>
        </p:blipFill>
        <p:spPr bwMode="auto">
          <a:xfrm>
            <a:off x="0" y="1558926"/>
            <a:ext cx="12200467" cy="529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5" descr="Description: COSSPAC (coral) 2"/>
          <p:cNvPicPr>
            <a:picLocks noChangeAspect="1" noChangeArrowheads="1"/>
          </p:cNvPicPr>
          <p:nvPr userDrawn="1"/>
        </p:nvPicPr>
        <p:blipFill>
          <a:blip r:embed="rId11"/>
          <a:srcRect/>
          <a:stretch>
            <a:fillRect/>
          </a:stretch>
        </p:blipFill>
        <p:spPr bwMode="auto">
          <a:xfrm>
            <a:off x="605367" y="484189"/>
            <a:ext cx="123190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2044701" y="274638"/>
            <a:ext cx="95377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11313"/>
            <a:ext cx="10972800" cy="446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3B8F28C-1672-4463-82F2-F0861B38C99A}" type="datetime1">
              <a:rPr lang="en-US"/>
              <a:pPr>
                <a:defRPr/>
              </a:pPr>
              <a:t>6/18/2021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E60C48A-0A7E-413E-B14D-39C902F0654B}" type="slidenum">
              <a:rPr lang="en-AU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2" name="Picture 7"/>
          <p:cNvPicPr>
            <a:picLocks noChangeAspect="1" noChangeArrowheads="1"/>
          </p:cNvPicPr>
          <p:nvPr userDrawn="1"/>
        </p:nvPicPr>
        <p:blipFill>
          <a:blip r:embed="rId12"/>
          <a:srcRect/>
          <a:stretch>
            <a:fillRect/>
          </a:stretch>
        </p:blipFill>
        <p:spPr bwMode="auto">
          <a:xfrm>
            <a:off x="-8467" y="5348288"/>
            <a:ext cx="12208933" cy="152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32132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34657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34657F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34657F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34657F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34657F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34657F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34657F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34657F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34657F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34657F"/>
        </a:buClr>
        <a:buFont typeface="Arial" charset="0"/>
        <a:buChar char="•"/>
        <a:defRPr sz="3200" kern="1200">
          <a:solidFill>
            <a:srgbClr val="7A7A7A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34657F"/>
        </a:buClr>
        <a:buFont typeface="Arial" charset="0"/>
        <a:buChar char="–"/>
        <a:defRPr sz="2800" kern="1200">
          <a:solidFill>
            <a:srgbClr val="7A7A7A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34657F"/>
        </a:buClr>
        <a:buFont typeface="Arial" charset="0"/>
        <a:buChar char="•"/>
        <a:defRPr sz="2400" kern="1200">
          <a:solidFill>
            <a:srgbClr val="7A7A7A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34657F"/>
        </a:buClr>
        <a:buFont typeface="Arial" charset="0"/>
        <a:buChar char="–"/>
        <a:defRPr sz="2000" kern="1200">
          <a:solidFill>
            <a:srgbClr val="7A7A7A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34657F"/>
        </a:buClr>
        <a:buFont typeface="Arial" charset="0"/>
        <a:buChar char="»"/>
        <a:defRPr sz="2000" kern="1200">
          <a:solidFill>
            <a:srgbClr val="7A7A7A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BAEA031-FAD5-4EEF-8529-EB297269A9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1515" y="1984917"/>
            <a:ext cx="11455685" cy="1561172"/>
          </a:xfrm>
        </p:spPr>
        <p:txBody>
          <a:bodyPr>
            <a:normAutofit/>
          </a:bodyPr>
          <a:lstStyle/>
          <a:p>
            <a:r>
              <a:rPr lang="en-AU" sz="8800" dirty="0">
                <a:latin typeface="Calibri" panose="020F0502020204030204" pitchFamily="34" charset="0"/>
                <a:cs typeface="Calibri" panose="020F0502020204030204" pitchFamily="34" charset="0"/>
              </a:rPr>
              <a:t>ACCESS-S Workshop</a:t>
            </a:r>
            <a:endParaRPr lang="en-US" sz="8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FF6BDE71-C77F-47D0-BBF2-98785035AA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1515" y="4063890"/>
            <a:ext cx="6744852" cy="764587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MODULE: Statistics Fundamentals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895C4BA3-55BA-4CF0-B53E-8F80B9D363A9}"/>
              </a:ext>
            </a:extLst>
          </p:cNvPr>
          <p:cNvSpPr txBox="1"/>
          <p:nvPr/>
        </p:nvSpPr>
        <p:spPr>
          <a:xfrm>
            <a:off x="377537" y="1166842"/>
            <a:ext cx="5586845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1800" dirty="0"/>
              <a:t>Statistical significance is important for:</a:t>
            </a:r>
          </a:p>
          <a:p>
            <a:endParaRPr lang="en-AU" b="1" dirty="0">
              <a:solidFill>
                <a:srgbClr val="C00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AU" b="1" dirty="0">
                <a:solidFill>
                  <a:srgbClr val="C00000"/>
                </a:solidFill>
                <a:sym typeface="Wingdings" panose="05000000000000000000" pitchFamily="2" charset="2"/>
              </a:rPr>
              <a:t>Trends</a:t>
            </a:r>
            <a:r>
              <a:rPr lang="en-AU" dirty="0">
                <a:sym typeface="Wingdings" panose="05000000000000000000" pitchFamily="2" charset="2"/>
              </a:rPr>
              <a:t> in which </a:t>
            </a:r>
            <a:r>
              <a:rPr lang="en-AU" b="1" dirty="0">
                <a:sym typeface="Wingdings" panose="05000000000000000000" pitchFamily="2" charset="2"/>
              </a:rPr>
              <a:t>one variable</a:t>
            </a:r>
            <a:r>
              <a:rPr lang="en-AU" dirty="0">
                <a:sym typeface="Wingdings" panose="05000000000000000000" pitchFamily="2" charset="2"/>
              </a:rPr>
              <a:t> is plotted against </a:t>
            </a:r>
            <a:r>
              <a:rPr lang="en-AU" b="1" dirty="0">
                <a:sym typeface="Wingdings" panose="05000000000000000000" pitchFamily="2" charset="2"/>
              </a:rPr>
              <a:t>time </a:t>
            </a:r>
            <a:r>
              <a:rPr lang="en-AU" dirty="0">
                <a:sym typeface="Wingdings" panose="05000000000000000000" pitchFamily="2" charset="2"/>
              </a:rPr>
              <a:t>(e.g. climate change)</a:t>
            </a:r>
          </a:p>
          <a:p>
            <a:pPr marL="514350" indent="-514350">
              <a:buFont typeface="+mj-lt"/>
              <a:buAutoNum type="arabicPeriod"/>
            </a:pPr>
            <a:endParaRPr lang="en-AU" dirty="0">
              <a:sym typeface="Wingdings" panose="05000000000000000000" pitchFamily="2" charset="2"/>
            </a:endParaRPr>
          </a:p>
          <a:p>
            <a:pPr marL="514350" indent="-514350">
              <a:buFont typeface="+mj-lt"/>
              <a:buAutoNum type="arabicPeriod"/>
            </a:pPr>
            <a:r>
              <a:rPr lang="en-AU" b="1" dirty="0">
                <a:solidFill>
                  <a:srgbClr val="C00000"/>
                </a:solidFill>
                <a:sym typeface="Wingdings" panose="05000000000000000000" pitchFamily="2" charset="2"/>
              </a:rPr>
              <a:t>Correlation</a:t>
            </a:r>
            <a:r>
              <a:rPr lang="en-AU" dirty="0">
                <a:sym typeface="Wingdings" panose="05000000000000000000" pitchFamily="2" charset="2"/>
              </a:rPr>
              <a:t> in which </a:t>
            </a:r>
            <a:r>
              <a:rPr lang="en-AU" b="1" dirty="0">
                <a:sym typeface="Wingdings" panose="05000000000000000000" pitchFamily="2" charset="2"/>
              </a:rPr>
              <a:t>two variables</a:t>
            </a:r>
            <a:r>
              <a:rPr lang="en-AU" dirty="0">
                <a:sym typeface="Wingdings" panose="05000000000000000000" pitchFamily="2" charset="2"/>
              </a:rPr>
              <a:t> are plotted against each other (e.g. NINO3.4 and rainfall)</a:t>
            </a:r>
          </a:p>
          <a:p>
            <a:endParaRPr lang="en-AU" sz="1800" b="1" dirty="0">
              <a:solidFill>
                <a:srgbClr val="C00000"/>
              </a:solidFill>
            </a:endParaRPr>
          </a:p>
          <a:p>
            <a:r>
              <a:rPr lang="en-AU" dirty="0"/>
              <a:t>Significance for </a:t>
            </a:r>
            <a:r>
              <a:rPr lang="en-AU" b="1" dirty="0">
                <a:solidFill>
                  <a:srgbClr val="C00000"/>
                </a:solidFill>
              </a:rPr>
              <a:t>trends</a:t>
            </a:r>
            <a:r>
              <a:rPr lang="en-AU" dirty="0"/>
              <a:t> is calculated using a linear line of best fit through the data to see how it changes over time (e.g. temperature over time)</a:t>
            </a:r>
          </a:p>
          <a:p>
            <a:endParaRPr lang="en-AU" b="1" dirty="0">
              <a:solidFill>
                <a:srgbClr val="C00000"/>
              </a:solidFill>
            </a:endParaRPr>
          </a:p>
          <a:p>
            <a:r>
              <a:rPr lang="en-AU" dirty="0"/>
              <a:t>Significance for </a:t>
            </a:r>
            <a:r>
              <a:rPr lang="en-AU" b="1" dirty="0">
                <a:solidFill>
                  <a:srgbClr val="C00000"/>
                </a:solidFill>
              </a:rPr>
              <a:t>correlation</a:t>
            </a:r>
            <a:r>
              <a:rPr lang="en-AU" dirty="0"/>
              <a:t> measures the strength of a relationship between a dependent and independent variable (e.g. rainfall and NINO3.4)</a:t>
            </a:r>
          </a:p>
          <a:p>
            <a:endParaRPr lang="en-AU" dirty="0"/>
          </a:p>
          <a:p>
            <a:r>
              <a:rPr lang="en-AU" b="1" dirty="0"/>
              <a:t>Excel can be used to calculate statistical significance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AD5D1DD-1C17-4252-8452-7BF3E604B572}"/>
              </a:ext>
            </a:extLst>
          </p:cNvPr>
          <p:cNvSpPr txBox="1">
            <a:spLocks/>
          </p:cNvSpPr>
          <p:nvPr/>
        </p:nvSpPr>
        <p:spPr>
          <a:xfrm>
            <a:off x="1399304" y="234759"/>
            <a:ext cx="10430746" cy="10492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1" kern="1200" cap="none" dirty="0">
                <a:solidFill>
                  <a:srgbClr val="00669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</a:lstStyle>
          <a:p>
            <a:r>
              <a:rPr lang="en-AU" altLang="en-US" sz="3200" b="1" dirty="0">
                <a:solidFill>
                  <a:srgbClr val="00669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Significance and Correlation summary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979509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68871E3-75B9-4368-B951-5EC08D0A82DB}"/>
              </a:ext>
            </a:extLst>
          </p:cNvPr>
          <p:cNvSpPr txBox="1"/>
          <p:nvPr/>
        </p:nvSpPr>
        <p:spPr>
          <a:xfrm>
            <a:off x="581629" y="1218483"/>
            <a:ext cx="503457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Mean / average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Anomalies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Median</a:t>
            </a:r>
          </a:p>
          <a:p>
            <a:endParaRPr lang="en-A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Quantiles and distributions</a:t>
            </a:r>
          </a:p>
          <a:p>
            <a:endParaRPr lang="en-A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Correlation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Statistically significant correlation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Root Mean Square Error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/>
          </a:p>
          <a:p>
            <a:endParaRPr lang="en-A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3E7122E-93F9-40BF-8A79-949785166C9A}"/>
              </a:ext>
            </a:extLst>
          </p:cNvPr>
          <p:cNvSpPr txBox="1"/>
          <p:nvPr/>
        </p:nvSpPr>
        <p:spPr>
          <a:xfrm>
            <a:off x="6096000" y="1218483"/>
            <a:ext cx="503457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/>
              <a:t>Expected learning outcomes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Understanding the mean, median and anomalies and how to calculate them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Understanding distributions and their relationship to probability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Understanding how to calculate statistical significance for trend lines and correlations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/>
          </a:p>
          <a:p>
            <a:endParaRPr lang="en-AU" dirty="0"/>
          </a:p>
          <a:p>
            <a:endParaRPr lang="en-AU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98E4B3F-4067-41AF-9237-EE290E0F3C21}"/>
              </a:ext>
            </a:extLst>
          </p:cNvPr>
          <p:cNvSpPr txBox="1">
            <a:spLocks/>
          </p:cNvSpPr>
          <p:nvPr/>
        </p:nvSpPr>
        <p:spPr>
          <a:xfrm>
            <a:off x="1399304" y="234759"/>
            <a:ext cx="10430746" cy="10492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1" kern="1200" cap="none" dirty="0">
                <a:solidFill>
                  <a:srgbClr val="00669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</a:lstStyle>
          <a:p>
            <a:r>
              <a:rPr lang="en-AU" altLang="en-US" sz="3200" b="1" dirty="0">
                <a:solidFill>
                  <a:srgbClr val="00669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Topics in this module</a:t>
            </a:r>
            <a:endParaRPr lang="en-A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F2A46CD-3575-47AF-BA18-623A861C07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761" y="1343118"/>
            <a:ext cx="11444439" cy="4928135"/>
          </a:xfrm>
        </p:spPr>
        <p:txBody>
          <a:bodyPr>
            <a:noAutofit/>
          </a:bodyPr>
          <a:lstStyle/>
          <a:p>
            <a:r>
              <a:rPr lang="en-AU" sz="2200" dirty="0"/>
              <a:t>We test a </a:t>
            </a:r>
            <a:r>
              <a:rPr lang="en-AU" sz="2200" b="1" dirty="0">
                <a:solidFill>
                  <a:srgbClr val="C00000"/>
                </a:solidFill>
              </a:rPr>
              <a:t>dependent</a:t>
            </a:r>
            <a:r>
              <a:rPr lang="en-AU" sz="2200" dirty="0"/>
              <a:t> variable's relationship with an </a:t>
            </a:r>
            <a:r>
              <a:rPr lang="en-AU" sz="2200" b="1" dirty="0">
                <a:solidFill>
                  <a:srgbClr val="C00000"/>
                </a:solidFill>
              </a:rPr>
              <a:t>independent</a:t>
            </a:r>
            <a:r>
              <a:rPr lang="en-AU" sz="2200" dirty="0"/>
              <a:t> variable</a:t>
            </a:r>
            <a:endParaRPr lang="en-AU" sz="2200" b="1" dirty="0"/>
          </a:p>
          <a:p>
            <a:r>
              <a:rPr lang="en-AU" sz="2200" dirty="0"/>
              <a:t>Example: Rainfall (dependent); ENSO (independent)</a:t>
            </a:r>
            <a:endParaRPr lang="en-AU" sz="2200" dirty="0">
              <a:sym typeface="Wingdings" panose="05000000000000000000" pitchFamily="2" charset="2"/>
            </a:endParaRPr>
          </a:p>
          <a:p>
            <a:r>
              <a:rPr lang="en-AU" sz="2200" dirty="0">
                <a:sym typeface="Wingdings" panose="05000000000000000000" pitchFamily="2" charset="2"/>
              </a:rPr>
              <a:t>The </a:t>
            </a:r>
            <a:r>
              <a:rPr lang="en-AU" sz="2200" b="1" dirty="0">
                <a:solidFill>
                  <a:srgbClr val="C00000"/>
                </a:solidFill>
                <a:sym typeface="Wingdings" panose="05000000000000000000" pitchFamily="2" charset="2"/>
              </a:rPr>
              <a:t>Correlation Coefficient (r)</a:t>
            </a:r>
            <a:r>
              <a:rPr lang="en-AU" sz="2200" dirty="0">
                <a:sym typeface="Wingdings" panose="05000000000000000000" pitchFamily="2" charset="2"/>
              </a:rPr>
              <a:t> measures the strength of the relationship – it can vary between –1 and +1</a:t>
            </a:r>
          </a:p>
          <a:p>
            <a:r>
              <a:rPr lang="en-AU" sz="2200" dirty="0">
                <a:sym typeface="Wingdings" panose="05000000000000000000" pitchFamily="2" charset="2"/>
              </a:rPr>
              <a:t>Values of –1 and +1 are </a:t>
            </a:r>
            <a:r>
              <a:rPr lang="en-AU" sz="2200" b="1" dirty="0">
                <a:solidFill>
                  <a:srgbClr val="C00000"/>
                </a:solidFill>
                <a:sym typeface="Wingdings" panose="05000000000000000000" pitchFamily="2" charset="2"/>
              </a:rPr>
              <a:t>perfect</a:t>
            </a:r>
            <a:r>
              <a:rPr lang="en-AU" sz="2200" dirty="0">
                <a:sym typeface="Wingdings" panose="05000000000000000000" pitchFamily="2" charset="2"/>
              </a:rPr>
              <a:t> in which all the observations lie on a straight line</a:t>
            </a:r>
          </a:p>
          <a:p>
            <a:r>
              <a:rPr lang="en-AU" sz="2200" b="1" dirty="0">
                <a:solidFill>
                  <a:srgbClr val="C00000"/>
                </a:solidFill>
                <a:sym typeface="Wingdings" panose="05000000000000000000" pitchFamily="2" charset="2"/>
              </a:rPr>
              <a:t>Positive</a:t>
            </a:r>
            <a:r>
              <a:rPr lang="en-AU" sz="2200" dirty="0">
                <a:sym typeface="Wingdings" panose="05000000000000000000" pitchFamily="2" charset="2"/>
              </a:rPr>
              <a:t> correlation: dependent variable </a:t>
            </a:r>
            <a:r>
              <a:rPr lang="en-AU" sz="2200" u="sng" dirty="0">
                <a:sym typeface="Wingdings" panose="05000000000000000000" pitchFamily="2" charset="2"/>
              </a:rPr>
              <a:t>increases</a:t>
            </a:r>
            <a:r>
              <a:rPr lang="en-AU" sz="2200" dirty="0">
                <a:sym typeface="Wingdings" panose="05000000000000000000" pitchFamily="2" charset="2"/>
              </a:rPr>
              <a:t> as the independent variable </a:t>
            </a:r>
            <a:r>
              <a:rPr lang="en-AU" sz="2200" u="sng" dirty="0">
                <a:sym typeface="Wingdings" panose="05000000000000000000" pitchFamily="2" charset="2"/>
              </a:rPr>
              <a:t>increases </a:t>
            </a:r>
            <a:endParaRPr lang="en-AU" sz="2200" dirty="0">
              <a:sym typeface="Wingdings" panose="05000000000000000000" pitchFamily="2" charset="2"/>
            </a:endParaRPr>
          </a:p>
          <a:p>
            <a:r>
              <a:rPr lang="en-AU" sz="2200" b="1" dirty="0">
                <a:solidFill>
                  <a:srgbClr val="C00000"/>
                </a:solidFill>
                <a:sym typeface="Wingdings" panose="05000000000000000000" pitchFamily="2" charset="2"/>
              </a:rPr>
              <a:t>Negative</a:t>
            </a:r>
            <a:r>
              <a:rPr lang="en-AU" sz="2200" dirty="0">
                <a:sym typeface="Wingdings" panose="05000000000000000000" pitchFamily="2" charset="2"/>
              </a:rPr>
              <a:t> correlation: dependent variable </a:t>
            </a:r>
            <a:r>
              <a:rPr lang="en-AU" sz="2200" u="sng" dirty="0">
                <a:sym typeface="Wingdings" panose="05000000000000000000" pitchFamily="2" charset="2"/>
              </a:rPr>
              <a:t>decreases</a:t>
            </a:r>
            <a:r>
              <a:rPr lang="en-AU" sz="2200" dirty="0">
                <a:sym typeface="Wingdings" panose="05000000000000000000" pitchFamily="2" charset="2"/>
              </a:rPr>
              <a:t> as the independent variable </a:t>
            </a:r>
            <a:r>
              <a:rPr lang="en-AU" sz="2200" u="sng" dirty="0">
                <a:sym typeface="Wingdings" panose="05000000000000000000" pitchFamily="2" charset="2"/>
              </a:rPr>
              <a:t>increases</a:t>
            </a:r>
            <a:endParaRPr lang="en-AU" sz="2200" dirty="0">
              <a:sym typeface="Wingdings" panose="05000000000000000000" pitchFamily="2" charset="2"/>
            </a:endParaRPr>
          </a:p>
          <a:p>
            <a:r>
              <a:rPr lang="en-AU" sz="2200" b="1" dirty="0">
                <a:solidFill>
                  <a:srgbClr val="C00000"/>
                </a:solidFill>
                <a:sym typeface="Wingdings" panose="05000000000000000000" pitchFamily="2" charset="2"/>
              </a:rPr>
              <a:t>r</a:t>
            </a:r>
            <a:r>
              <a:rPr lang="en-AU" sz="2200" dirty="0">
                <a:sym typeface="Wingdings" panose="05000000000000000000" pitchFamily="2" charset="2"/>
              </a:rPr>
              <a:t> relates to the </a:t>
            </a:r>
            <a:r>
              <a:rPr lang="en-AU" sz="2200" b="1" dirty="0">
                <a:solidFill>
                  <a:srgbClr val="C00000"/>
                </a:solidFill>
                <a:sym typeface="Wingdings" panose="05000000000000000000" pitchFamily="2" charset="2"/>
              </a:rPr>
              <a:t>scatter</a:t>
            </a:r>
            <a:r>
              <a:rPr lang="en-AU" sz="2200" dirty="0">
                <a:sym typeface="Wingdings" panose="05000000000000000000" pitchFamily="2" charset="2"/>
              </a:rPr>
              <a:t> of observations about the regression line of best fit</a:t>
            </a:r>
          </a:p>
          <a:p>
            <a:r>
              <a:rPr lang="en-AU" sz="2200" dirty="0">
                <a:sym typeface="Wingdings" panose="05000000000000000000" pitchFamily="2" charset="2"/>
              </a:rPr>
              <a:t>Correlation does </a:t>
            </a:r>
            <a:r>
              <a:rPr lang="en-AU" sz="2200" b="1" dirty="0">
                <a:solidFill>
                  <a:srgbClr val="C00000"/>
                </a:solidFill>
                <a:sym typeface="Wingdings" panose="05000000000000000000" pitchFamily="2" charset="2"/>
              </a:rPr>
              <a:t>not</a:t>
            </a:r>
            <a:r>
              <a:rPr lang="en-AU" sz="2200" dirty="0">
                <a:sym typeface="Wingdings" panose="05000000000000000000" pitchFamily="2" charset="2"/>
              </a:rPr>
              <a:t> imply Causation</a:t>
            </a:r>
          </a:p>
          <a:p>
            <a:r>
              <a:rPr lang="en-AU" sz="2200" dirty="0">
                <a:sym typeface="Wingdings" panose="05000000000000000000" pitchFamily="2" charset="2"/>
              </a:rPr>
              <a:t>Correlation can be used to calculate model skill</a:t>
            </a:r>
            <a:endParaRPr lang="en-AU" dirty="0">
              <a:sym typeface="Wingdings" panose="05000000000000000000" pitchFamily="2" charset="2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C3AF848-5167-458E-BC5C-19604B4FDAC3}"/>
              </a:ext>
            </a:extLst>
          </p:cNvPr>
          <p:cNvSpPr txBox="1">
            <a:spLocks/>
          </p:cNvSpPr>
          <p:nvPr/>
        </p:nvSpPr>
        <p:spPr>
          <a:xfrm>
            <a:off x="1399304" y="234759"/>
            <a:ext cx="10430746" cy="10492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1" kern="1200" cap="none" dirty="0">
                <a:solidFill>
                  <a:srgbClr val="00669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</a:lstStyle>
          <a:p>
            <a:r>
              <a:rPr lang="en-AU" altLang="en-US" sz="3200" b="1" dirty="0">
                <a:solidFill>
                  <a:srgbClr val="00669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Correlation – how related are two variables?</a:t>
            </a:r>
          </a:p>
        </p:txBody>
      </p:sp>
    </p:spTree>
    <p:extLst>
      <p:ext uri="{BB962C8B-B14F-4D97-AF65-F5344CB8AC3E}">
        <p14:creationId xmlns:p14="http://schemas.microsoft.com/office/powerpoint/2010/main" val="42604596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9B046C4E-C5B9-47D5-A60F-4E1CB879A5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3845" y="1325563"/>
            <a:ext cx="10649955" cy="212999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1B0FDCA-755E-466B-A542-29B81E97286F}"/>
              </a:ext>
            </a:extLst>
          </p:cNvPr>
          <p:cNvSpPr txBox="1"/>
          <p:nvPr/>
        </p:nvSpPr>
        <p:spPr>
          <a:xfrm>
            <a:off x="1761423" y="3975234"/>
            <a:ext cx="39752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The number below each graph is the value of </a:t>
            </a:r>
            <a:r>
              <a:rPr lang="en-AU" b="1" dirty="0">
                <a:solidFill>
                  <a:srgbClr val="C00000"/>
                </a:solidFill>
              </a:rPr>
              <a:t>r</a:t>
            </a:r>
            <a:r>
              <a:rPr lang="en-AU" dirty="0"/>
              <a:t>, the correlation coefficient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5B49D4F-5DEB-4C8F-9210-165600658C22}"/>
              </a:ext>
            </a:extLst>
          </p:cNvPr>
          <p:cNvSpPr txBox="1">
            <a:spLocks/>
          </p:cNvSpPr>
          <p:nvPr/>
        </p:nvSpPr>
        <p:spPr>
          <a:xfrm>
            <a:off x="1399304" y="234759"/>
            <a:ext cx="10430746" cy="10492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1" kern="1200" cap="none" dirty="0">
                <a:solidFill>
                  <a:srgbClr val="00669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</a:lstStyle>
          <a:p>
            <a:r>
              <a:rPr lang="en-AU" altLang="en-US" sz="3200" b="1" dirty="0">
                <a:solidFill>
                  <a:srgbClr val="00669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Correlation coefficient examples</a:t>
            </a:r>
          </a:p>
        </p:txBody>
      </p:sp>
    </p:spTree>
    <p:extLst>
      <p:ext uri="{BB962C8B-B14F-4D97-AF65-F5344CB8AC3E}">
        <p14:creationId xmlns:p14="http://schemas.microsoft.com/office/powerpoint/2010/main" val="31076224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A603D9C-1B28-4F7A-A02A-7575AA5909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859" y="1395254"/>
            <a:ext cx="7593464" cy="49662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3E57701-8B59-4162-916E-0D4FD8F02E9F}"/>
              </a:ext>
            </a:extLst>
          </p:cNvPr>
          <p:cNvSpPr txBox="1"/>
          <p:nvPr/>
        </p:nvSpPr>
        <p:spPr>
          <a:xfrm>
            <a:off x="1307937" y="6361454"/>
            <a:ext cx="5228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/>
              <a:t>November-December NINO3.4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73AB7FD-549B-4D94-A2BC-B719DC6E85D3}"/>
              </a:ext>
            </a:extLst>
          </p:cNvPr>
          <p:cNvSpPr txBox="1"/>
          <p:nvPr/>
        </p:nvSpPr>
        <p:spPr>
          <a:xfrm rot="16200000">
            <a:off x="-1841553" y="3467472"/>
            <a:ext cx="4067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/>
              <a:t>Honiara rainfall for Nov-March (mm)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BB13C1F-48C1-47DE-9CE0-DFA391578429}"/>
              </a:ext>
            </a:extLst>
          </p:cNvPr>
          <p:cNvSpPr txBox="1"/>
          <p:nvPr/>
        </p:nvSpPr>
        <p:spPr>
          <a:xfrm>
            <a:off x="8082944" y="1395254"/>
            <a:ext cx="3962875" cy="477053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sz="1600" dirty="0"/>
              <a:t>What is the correlation between ENSO and rainfall at Honiara?</a:t>
            </a:r>
          </a:p>
          <a:p>
            <a:endParaRPr lang="en-AU" sz="1600" dirty="0"/>
          </a:p>
          <a:p>
            <a:r>
              <a:rPr lang="en-AU" sz="1600" dirty="0"/>
              <a:t>Use Excel to test the correlation of November to March Honiara rainfall compared to the November to December NINO3.4.</a:t>
            </a:r>
          </a:p>
          <a:p>
            <a:endParaRPr lang="en-AU" sz="1600" dirty="0"/>
          </a:p>
          <a:p>
            <a:r>
              <a:rPr lang="en-AU" sz="1600" dirty="0"/>
              <a:t>To calculate the correlation coefficient between two arrays of numbers: the formula is </a:t>
            </a:r>
            <a:r>
              <a:rPr lang="en-AU" sz="1600" b="1" dirty="0">
                <a:solidFill>
                  <a:srgbClr val="C00000"/>
                </a:solidFill>
              </a:rPr>
              <a:t>=</a:t>
            </a:r>
            <a:r>
              <a:rPr lang="en-AU" sz="1600" b="1" dirty="0" err="1">
                <a:solidFill>
                  <a:srgbClr val="C00000"/>
                </a:solidFill>
              </a:rPr>
              <a:t>Correl</a:t>
            </a:r>
            <a:r>
              <a:rPr lang="en-AU" sz="1600" b="1" dirty="0">
                <a:solidFill>
                  <a:srgbClr val="C00000"/>
                </a:solidFill>
              </a:rPr>
              <a:t>(array1:array2)</a:t>
            </a:r>
          </a:p>
          <a:p>
            <a:endParaRPr lang="en-AU" sz="1600" dirty="0"/>
          </a:p>
          <a:p>
            <a:r>
              <a:rPr lang="en-AU" sz="1600" dirty="0"/>
              <a:t>There is a negative correlation between the Nov-Dec value of NINO3.4 and the total Nov-March rainfall at Honiara.</a:t>
            </a:r>
          </a:p>
          <a:p>
            <a:endParaRPr lang="en-AU" sz="1600" dirty="0"/>
          </a:p>
          <a:p>
            <a:r>
              <a:rPr lang="en-AU" sz="1600" dirty="0"/>
              <a:t>Excel calculates –0.58782 for </a:t>
            </a:r>
            <a:r>
              <a:rPr lang="en-AU" sz="1600" b="1" dirty="0">
                <a:solidFill>
                  <a:srgbClr val="C00000"/>
                </a:solidFill>
              </a:rPr>
              <a:t>r</a:t>
            </a:r>
            <a:r>
              <a:rPr lang="en-AU" sz="1600" dirty="0"/>
              <a:t>. If we square this, we get the </a:t>
            </a:r>
            <a:r>
              <a:rPr lang="en-AU" sz="1600" b="1" dirty="0">
                <a:solidFill>
                  <a:srgbClr val="C00000"/>
                </a:solidFill>
              </a:rPr>
              <a:t>R</a:t>
            </a:r>
            <a:r>
              <a:rPr lang="en-AU" sz="1600" b="1" baseline="30000" dirty="0">
                <a:solidFill>
                  <a:srgbClr val="C00000"/>
                </a:solidFill>
              </a:rPr>
              <a:t>2</a:t>
            </a:r>
            <a:r>
              <a:rPr lang="en-AU" sz="1600" dirty="0"/>
              <a:t> value shown on the graph.</a:t>
            </a:r>
          </a:p>
          <a:p>
            <a:endParaRPr lang="en-AU" sz="1600" dirty="0"/>
          </a:p>
          <a:p>
            <a:r>
              <a:rPr lang="en-AU" sz="1600" dirty="0"/>
              <a:t>But is it </a:t>
            </a:r>
            <a:r>
              <a:rPr lang="en-AU" sz="1600" b="1" dirty="0">
                <a:solidFill>
                  <a:srgbClr val="C00000"/>
                </a:solidFill>
              </a:rPr>
              <a:t>statistically significant</a:t>
            </a:r>
            <a:r>
              <a:rPr lang="en-AU" sz="1600" dirty="0"/>
              <a:t>?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62C6F6D-BA10-4B09-970D-B081B4BCF70F}"/>
              </a:ext>
            </a:extLst>
          </p:cNvPr>
          <p:cNvSpPr txBox="1">
            <a:spLocks/>
          </p:cNvSpPr>
          <p:nvPr/>
        </p:nvSpPr>
        <p:spPr>
          <a:xfrm>
            <a:off x="1399304" y="234759"/>
            <a:ext cx="10430746" cy="10492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1" kern="1200" cap="none" dirty="0">
                <a:solidFill>
                  <a:srgbClr val="00669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</a:lstStyle>
          <a:p>
            <a:r>
              <a:rPr lang="en-AU" altLang="en-US" sz="3200" b="1" dirty="0">
                <a:solidFill>
                  <a:srgbClr val="00669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Using excel to calculate the correlation</a:t>
            </a:r>
          </a:p>
        </p:txBody>
      </p:sp>
    </p:spTree>
    <p:extLst>
      <p:ext uri="{BB962C8B-B14F-4D97-AF65-F5344CB8AC3E}">
        <p14:creationId xmlns:p14="http://schemas.microsoft.com/office/powerpoint/2010/main" val="11054875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4ABD275-AB18-401E-9C19-12E6499E6CF1}"/>
              </a:ext>
            </a:extLst>
          </p:cNvPr>
          <p:cNvSpPr txBox="1"/>
          <p:nvPr/>
        </p:nvSpPr>
        <p:spPr>
          <a:xfrm>
            <a:off x="295173" y="1084932"/>
            <a:ext cx="94070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The correlation coefficient (</a:t>
            </a:r>
            <a:r>
              <a:rPr lang="en-AU" b="1" dirty="0">
                <a:solidFill>
                  <a:srgbClr val="C00000"/>
                </a:solidFill>
              </a:rPr>
              <a:t>r</a:t>
            </a:r>
            <a:r>
              <a:rPr lang="en-AU" dirty="0"/>
              <a:t>) can be checked against a table of </a:t>
            </a:r>
            <a:r>
              <a:rPr lang="en-AU" b="1" dirty="0">
                <a:solidFill>
                  <a:srgbClr val="C00000"/>
                </a:solidFill>
              </a:rPr>
              <a:t>critical r</a:t>
            </a:r>
            <a:r>
              <a:rPr lang="en-AU" dirty="0"/>
              <a:t> values for </a:t>
            </a:r>
            <a:r>
              <a:rPr lang="en-AU" b="1" dirty="0">
                <a:solidFill>
                  <a:srgbClr val="C00000"/>
                </a:solidFill>
              </a:rPr>
              <a:t>different levels of significance</a:t>
            </a:r>
            <a:r>
              <a:rPr lang="en-AU" dirty="0"/>
              <a:t> [e.g. 0.05 (5%) or 0.01 (1%)] and </a:t>
            </a:r>
            <a:r>
              <a:rPr lang="en-AU" b="1" dirty="0">
                <a:solidFill>
                  <a:srgbClr val="C00000"/>
                </a:solidFill>
              </a:rPr>
              <a:t>degrees of freedom (df)</a:t>
            </a:r>
          </a:p>
          <a:p>
            <a:endParaRPr lang="en-AU" dirty="0"/>
          </a:p>
          <a:p>
            <a:r>
              <a:rPr lang="en-AU" b="1" i="1" dirty="0">
                <a:solidFill>
                  <a:srgbClr val="C00000"/>
                </a:solidFill>
              </a:rPr>
              <a:t>degrees of freedom (df) = n – 1</a:t>
            </a:r>
            <a:r>
              <a:rPr lang="en-AU" dirty="0"/>
              <a:t>, where n is the number of points on the graph, i.e. the sample size</a:t>
            </a:r>
          </a:p>
        </p:txBody>
      </p:sp>
      <p:pic>
        <p:nvPicPr>
          <p:cNvPr id="6" name="Picture 5" descr="A picture containing window, standing, large, green&#10;&#10;Description automatically generated">
            <a:extLst>
              <a:ext uri="{FF2B5EF4-FFF2-40B4-BE49-F238E27FC236}">
                <a16:creationId xmlns:a16="http://schemas.microsoft.com/office/drawing/2014/main" id="{CD01EA9D-DE3F-4210-976D-2AB81E1472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767" y="2249166"/>
            <a:ext cx="8059275" cy="4534533"/>
          </a:xfrm>
          <a:prstGeom prst="rect">
            <a:avLst/>
          </a:prstGeom>
        </p:spPr>
      </p:pic>
      <p:sp>
        <p:nvSpPr>
          <p:cNvPr id="7" name="Callout: Line 6">
            <a:extLst>
              <a:ext uri="{FF2B5EF4-FFF2-40B4-BE49-F238E27FC236}">
                <a16:creationId xmlns:a16="http://schemas.microsoft.com/office/drawing/2014/main" id="{DD890A01-4BC2-46C7-886D-0F4DEFC2EF49}"/>
              </a:ext>
            </a:extLst>
          </p:cNvPr>
          <p:cNvSpPr/>
          <p:nvPr/>
        </p:nvSpPr>
        <p:spPr>
          <a:xfrm>
            <a:off x="9702265" y="1424539"/>
            <a:ext cx="2348564" cy="2447665"/>
          </a:xfrm>
          <a:prstGeom prst="borderCallout1">
            <a:avLst>
              <a:gd name="adj1" fmla="val 46578"/>
              <a:gd name="adj2" fmla="val -388"/>
              <a:gd name="adj3" fmla="val 68056"/>
              <a:gd name="adj4" fmla="val -4820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AU" sz="1400" dirty="0"/>
              <a:t>For example, a sample with 60 degrees of freedom needs a correlation of at least 0.3248 (positive or negative) to be significant at the 1% level. Significant at the 1% level is a high level of confidence.</a:t>
            </a:r>
          </a:p>
          <a:p>
            <a:endParaRPr lang="en-AU" sz="1400" dirty="0"/>
          </a:p>
          <a:p>
            <a:r>
              <a:rPr lang="en-AU" sz="1400" dirty="0"/>
              <a:t>Tables of critical r values can be found on the internet.</a:t>
            </a:r>
          </a:p>
          <a:p>
            <a:endParaRPr lang="en-AU" sz="1400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BECB34E-9697-4CDF-842C-C1DA74270719}"/>
              </a:ext>
            </a:extLst>
          </p:cNvPr>
          <p:cNvSpPr/>
          <p:nvPr/>
        </p:nvSpPr>
        <p:spPr>
          <a:xfrm>
            <a:off x="8047629" y="3046707"/>
            <a:ext cx="518615" cy="12753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E5A4990-FD5C-4374-B769-5E0368220C66}"/>
              </a:ext>
            </a:extLst>
          </p:cNvPr>
          <p:cNvSpPr txBox="1">
            <a:spLocks/>
          </p:cNvSpPr>
          <p:nvPr/>
        </p:nvSpPr>
        <p:spPr>
          <a:xfrm>
            <a:off x="1399304" y="234759"/>
            <a:ext cx="10430746" cy="10492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1" kern="1200" cap="none" dirty="0">
                <a:solidFill>
                  <a:srgbClr val="00669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</a:lstStyle>
          <a:p>
            <a:r>
              <a:rPr lang="en-AU" dirty="0"/>
              <a:t>Using significance tables for correlation significance</a:t>
            </a:r>
          </a:p>
        </p:txBody>
      </p:sp>
    </p:spTree>
    <p:extLst>
      <p:ext uri="{BB962C8B-B14F-4D97-AF65-F5344CB8AC3E}">
        <p14:creationId xmlns:p14="http://schemas.microsoft.com/office/powerpoint/2010/main" val="5728876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4A6E145-7839-4FB4-A2B8-C526491E47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761" y="1203160"/>
            <a:ext cx="11328935" cy="7700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dirty="0"/>
              <a:t>Use </a:t>
            </a:r>
            <a:r>
              <a:rPr lang="en-AU" b="1" dirty="0">
                <a:solidFill>
                  <a:srgbClr val="C00000"/>
                </a:solidFill>
              </a:rPr>
              <a:t>Data Analysis in Excel</a:t>
            </a:r>
            <a:endParaRPr lang="en-AU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C16049C-CB7F-428D-9911-3E2E35E8D0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761" y="1973179"/>
            <a:ext cx="4210050" cy="3476625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0D39FAD8-0EB4-4E53-BFD2-34365A359601}"/>
              </a:ext>
            </a:extLst>
          </p:cNvPr>
          <p:cNvCxnSpPr>
            <a:cxnSpLocks/>
          </p:cNvCxnSpPr>
          <p:nvPr/>
        </p:nvCxnSpPr>
        <p:spPr>
          <a:xfrm flipH="1" flipV="1">
            <a:off x="1405288" y="4610501"/>
            <a:ext cx="712270" cy="197317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40CA28F2-B4D2-432F-9616-D107B81C1FB4}"/>
              </a:ext>
            </a:extLst>
          </p:cNvPr>
          <p:cNvSpPr/>
          <p:nvPr/>
        </p:nvSpPr>
        <p:spPr>
          <a:xfrm>
            <a:off x="3628724" y="1973179"/>
            <a:ext cx="1024087" cy="365760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noFill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FA120CC-B21E-4902-8FDE-11A1ED1B6D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6298" y="1190811"/>
            <a:ext cx="3924300" cy="3505200"/>
          </a:xfrm>
          <a:prstGeom prst="rect">
            <a:avLst/>
          </a:prstGeom>
        </p:spPr>
      </p:pic>
      <p:sp>
        <p:nvSpPr>
          <p:cNvPr id="13" name="Speech Bubble: Oval 12">
            <a:extLst>
              <a:ext uri="{FF2B5EF4-FFF2-40B4-BE49-F238E27FC236}">
                <a16:creationId xmlns:a16="http://schemas.microsoft.com/office/drawing/2014/main" id="{D3E45529-996F-42F5-9B21-B39FE1B556BB}"/>
              </a:ext>
            </a:extLst>
          </p:cNvPr>
          <p:cNvSpPr/>
          <p:nvPr/>
        </p:nvSpPr>
        <p:spPr>
          <a:xfrm>
            <a:off x="9600598" y="1985528"/>
            <a:ext cx="2430980" cy="812704"/>
          </a:xfrm>
          <a:prstGeom prst="wedgeEllipseCallout">
            <a:avLst>
              <a:gd name="adj1" fmla="val -131814"/>
              <a:gd name="adj2" fmla="val 11213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AU" sz="1600" dirty="0"/>
              <a:t>Select 95% Confidence Level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B66A650-89E6-4FE7-A29C-FCF7C79E9F26}"/>
              </a:ext>
            </a:extLst>
          </p:cNvPr>
          <p:cNvSpPr txBox="1"/>
          <p:nvPr/>
        </p:nvSpPr>
        <p:spPr>
          <a:xfrm>
            <a:off x="5428648" y="4966636"/>
            <a:ext cx="50725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Variable </a:t>
            </a:r>
            <a:r>
              <a:rPr lang="en-AU" b="1" dirty="0"/>
              <a:t>X</a:t>
            </a:r>
            <a:r>
              <a:rPr lang="en-AU" dirty="0"/>
              <a:t> = November- December NINO3.4</a:t>
            </a:r>
          </a:p>
          <a:p>
            <a:r>
              <a:rPr lang="en-AU" dirty="0"/>
              <a:t>Variable </a:t>
            </a:r>
            <a:r>
              <a:rPr lang="en-AU" b="1" dirty="0"/>
              <a:t>Y</a:t>
            </a:r>
            <a:r>
              <a:rPr lang="en-AU" dirty="0"/>
              <a:t> = November-March rainfall</a:t>
            </a:r>
          </a:p>
          <a:p>
            <a:r>
              <a:rPr lang="en-AU" b="1" dirty="0"/>
              <a:t>No</a:t>
            </a:r>
            <a:r>
              <a:rPr lang="en-AU" dirty="0"/>
              <a:t> Blank Cells. Excel returns an error if there are blanks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A9C2A688-4B82-4F09-BF0A-0BFABDAF07DA}"/>
              </a:ext>
            </a:extLst>
          </p:cNvPr>
          <p:cNvSpPr txBox="1">
            <a:spLocks/>
          </p:cNvSpPr>
          <p:nvPr/>
        </p:nvSpPr>
        <p:spPr>
          <a:xfrm>
            <a:off x="1399304" y="234759"/>
            <a:ext cx="10430746" cy="10492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1" kern="1200" cap="none" dirty="0">
                <a:solidFill>
                  <a:srgbClr val="00669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</a:lstStyle>
          <a:p>
            <a:r>
              <a:rPr lang="en-AU" altLang="en-US" sz="3200" b="1" dirty="0">
                <a:solidFill>
                  <a:srgbClr val="00669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How to calculate if the correlation is significant</a:t>
            </a:r>
          </a:p>
        </p:txBody>
      </p:sp>
    </p:spTree>
    <p:extLst>
      <p:ext uri="{BB962C8B-B14F-4D97-AF65-F5344CB8AC3E}">
        <p14:creationId xmlns:p14="http://schemas.microsoft.com/office/powerpoint/2010/main" val="15692824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4BB13C1F-48C1-47DE-9CE0-DFA391578429}"/>
              </a:ext>
            </a:extLst>
          </p:cNvPr>
          <p:cNvSpPr txBox="1"/>
          <p:nvPr/>
        </p:nvSpPr>
        <p:spPr>
          <a:xfrm>
            <a:off x="7876373" y="1093088"/>
            <a:ext cx="2746786" cy="477053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sz="1600" b="1" dirty="0"/>
              <a:t>Check for Significance</a:t>
            </a:r>
          </a:p>
          <a:p>
            <a:endParaRPr lang="en-AU" sz="1600" dirty="0"/>
          </a:p>
          <a:p>
            <a:r>
              <a:rPr lang="en-AU" sz="1600" dirty="0"/>
              <a:t>Our Honiara-NINO3.4 data has </a:t>
            </a:r>
            <a:br>
              <a:rPr lang="en-AU" sz="1600" dirty="0"/>
            </a:br>
            <a:r>
              <a:rPr lang="en-AU" sz="1600" b="1" dirty="0">
                <a:solidFill>
                  <a:srgbClr val="C00000"/>
                </a:solidFill>
              </a:rPr>
              <a:t>64 degrees of freedom</a:t>
            </a:r>
          </a:p>
          <a:p>
            <a:endParaRPr lang="en-AU" sz="1600" dirty="0"/>
          </a:p>
          <a:p>
            <a:r>
              <a:rPr lang="en-AU" sz="1600" dirty="0"/>
              <a:t>Our critical </a:t>
            </a:r>
            <a:r>
              <a:rPr lang="en-AU" sz="1600" b="1" dirty="0">
                <a:solidFill>
                  <a:srgbClr val="C00000"/>
                </a:solidFill>
              </a:rPr>
              <a:t>r</a:t>
            </a:r>
            <a:r>
              <a:rPr lang="en-AU" sz="1600" dirty="0"/>
              <a:t> value will lie roughly half way between the two lines highlighted from the table</a:t>
            </a:r>
          </a:p>
          <a:p>
            <a:endParaRPr lang="en-AU" sz="1600" dirty="0"/>
          </a:p>
          <a:p>
            <a:r>
              <a:rPr lang="en-AU" sz="1600" dirty="0"/>
              <a:t>Our </a:t>
            </a:r>
            <a:r>
              <a:rPr lang="en-AU" sz="1600" b="1" dirty="0">
                <a:solidFill>
                  <a:srgbClr val="C00000"/>
                </a:solidFill>
              </a:rPr>
              <a:t>r</a:t>
            </a:r>
            <a:r>
              <a:rPr lang="en-AU" sz="1600" dirty="0"/>
              <a:t> value of –0.58782 is </a:t>
            </a:r>
            <a:r>
              <a:rPr lang="en-AU" sz="1600" b="1" dirty="0">
                <a:solidFill>
                  <a:srgbClr val="C00000"/>
                </a:solidFill>
              </a:rPr>
              <a:t>highly significant</a:t>
            </a:r>
            <a:r>
              <a:rPr lang="en-AU" sz="1600" dirty="0"/>
              <a:t>, even at the 0.001 (0.1%level).</a:t>
            </a:r>
          </a:p>
          <a:p>
            <a:endParaRPr lang="en-AU" sz="1600" dirty="0"/>
          </a:p>
          <a:p>
            <a:r>
              <a:rPr lang="en-AU" sz="1600" dirty="0"/>
              <a:t>Using the Excel Regression Analysis returns a </a:t>
            </a:r>
            <a:r>
              <a:rPr lang="en-AU" sz="1600" b="1" dirty="0">
                <a:solidFill>
                  <a:srgbClr val="C00000"/>
                </a:solidFill>
              </a:rPr>
              <a:t>P value</a:t>
            </a:r>
            <a:r>
              <a:rPr lang="en-AU" sz="1600" dirty="0"/>
              <a:t> of </a:t>
            </a:r>
            <a:br>
              <a:rPr lang="en-AU" sz="1600" dirty="0"/>
            </a:br>
            <a:r>
              <a:rPr lang="en-AU" sz="1600" b="1" dirty="0">
                <a:solidFill>
                  <a:srgbClr val="C00000"/>
                </a:solidFill>
              </a:rPr>
              <a:t>2.63 x 10</a:t>
            </a:r>
            <a:r>
              <a:rPr lang="en-AU" sz="1600" b="1" baseline="30000" dirty="0">
                <a:solidFill>
                  <a:srgbClr val="C00000"/>
                </a:solidFill>
              </a:rPr>
              <a:t>–7</a:t>
            </a:r>
            <a:r>
              <a:rPr lang="en-AU" sz="1600" dirty="0"/>
              <a:t>. This confirms the highly significant nature of the correlation.</a:t>
            </a:r>
          </a:p>
        </p:txBody>
      </p:sp>
      <p:pic>
        <p:nvPicPr>
          <p:cNvPr id="7" name="Picture 6" descr="A picture containing window, standing, large, green&#10;&#10;Description automatically generated">
            <a:extLst>
              <a:ext uri="{FF2B5EF4-FFF2-40B4-BE49-F238E27FC236}">
                <a16:creationId xmlns:a16="http://schemas.microsoft.com/office/drawing/2014/main" id="{10F0799A-1CD0-4A40-BC29-3AC10396B67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15" b="69157"/>
          <a:stretch/>
        </p:blipFill>
        <p:spPr>
          <a:xfrm>
            <a:off x="760395" y="1421816"/>
            <a:ext cx="5945469" cy="229353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FDADD1A-A674-499B-8FE2-B4CC3DC919EC}"/>
              </a:ext>
            </a:extLst>
          </p:cNvPr>
          <p:cNvSpPr/>
          <p:nvPr/>
        </p:nvSpPr>
        <p:spPr>
          <a:xfrm>
            <a:off x="972152" y="2695074"/>
            <a:ext cx="5871410" cy="500513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1C2B44E-06C9-4557-A7EC-4C231B7B11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768" y="4314842"/>
            <a:ext cx="6653198" cy="969428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2D7F061-4230-44F2-B412-4AAEF5FF4AC1}"/>
              </a:ext>
            </a:extLst>
          </p:cNvPr>
          <p:cNvCxnSpPr/>
          <p:nvPr/>
        </p:nvCxnSpPr>
        <p:spPr>
          <a:xfrm flipH="1">
            <a:off x="6997566" y="2945330"/>
            <a:ext cx="779647" cy="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7880D1F-0EEF-428B-9770-EEA6E25F4C3E}"/>
              </a:ext>
            </a:extLst>
          </p:cNvPr>
          <p:cNvCxnSpPr/>
          <p:nvPr/>
        </p:nvCxnSpPr>
        <p:spPr>
          <a:xfrm flipH="1">
            <a:off x="7044091" y="4916896"/>
            <a:ext cx="779647" cy="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5EE56485-EDCB-4D78-99CC-A61D9B972153}"/>
              </a:ext>
            </a:extLst>
          </p:cNvPr>
          <p:cNvSpPr txBox="1">
            <a:spLocks/>
          </p:cNvSpPr>
          <p:nvPr/>
        </p:nvSpPr>
        <p:spPr>
          <a:xfrm>
            <a:off x="1399304" y="234759"/>
            <a:ext cx="10430746" cy="10492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1" kern="1200" cap="none" dirty="0">
                <a:solidFill>
                  <a:srgbClr val="00669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</a:lstStyle>
          <a:p>
            <a:r>
              <a:rPr lang="en-AU" altLang="en-US" sz="3200" b="1" dirty="0">
                <a:solidFill>
                  <a:srgbClr val="00669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Using excel for correlation significance</a:t>
            </a:r>
          </a:p>
        </p:txBody>
      </p:sp>
    </p:spTree>
    <p:extLst>
      <p:ext uri="{BB962C8B-B14F-4D97-AF65-F5344CB8AC3E}">
        <p14:creationId xmlns:p14="http://schemas.microsoft.com/office/powerpoint/2010/main" val="28475189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70BD90A-A471-4115-BDE4-00A147BC3F04}"/>
                  </a:ext>
                </a:extLst>
              </p:cNvPr>
              <p:cNvSpPr txBox="1"/>
              <p:nvPr/>
            </p:nvSpPr>
            <p:spPr>
              <a:xfrm>
                <a:off x="6375333" y="1644186"/>
                <a:ext cx="5723623" cy="42473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n-AU" dirty="0"/>
                  <a:t>RMS stands for </a:t>
                </a:r>
                <a:r>
                  <a:rPr lang="en-AU" b="1" dirty="0"/>
                  <a:t>Root Mean Squared</a:t>
                </a: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n-AU" dirty="0"/>
                  <a:t>It looks similar to the Standard Deviation</a:t>
                </a: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n-AU" dirty="0"/>
                  <a:t>Measures the error of a </a:t>
                </a:r>
                <a:r>
                  <a:rPr lang="en-AU" b="1" dirty="0"/>
                  <a:t>model</a:t>
                </a:r>
                <a:r>
                  <a:rPr lang="en-AU" dirty="0"/>
                  <a:t> in </a:t>
                </a:r>
                <a:r>
                  <a:rPr lang="en-AU" b="1" dirty="0"/>
                  <a:t>predicting</a:t>
                </a:r>
                <a:r>
                  <a:rPr lang="en-AU" dirty="0"/>
                  <a:t> data</a:t>
                </a: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n-AU" dirty="0"/>
                  <a:t>n = Sample size</a:t>
                </a: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AU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A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AU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acc>
                  </m:oMath>
                </a14:m>
                <a:r>
                  <a:rPr lang="en-AU" dirty="0"/>
                  <a:t> </a:t>
                </a:r>
                <a14:m>
                  <m:oMath xmlns:m="http://schemas.openxmlformats.org/officeDocument/2006/math">
                    <m:r>
                      <a:rPr lang="en-AU" i="1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AU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AU" dirty="0"/>
                  <a:t> is the </a:t>
                </a:r>
                <a:r>
                  <a:rPr lang="en-AU" b="1" dirty="0"/>
                  <a:t>error</a:t>
                </a:r>
                <a:r>
                  <a:rPr lang="en-AU" dirty="0"/>
                  <a:t> (anomaly or residual) between the model prediction and the observation</a:t>
                </a: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n-AU" dirty="0"/>
                  <a:t>Each error is </a:t>
                </a:r>
                <a:r>
                  <a:rPr lang="en-AU" b="1" dirty="0"/>
                  <a:t>squared</a:t>
                </a:r>
                <a:r>
                  <a:rPr lang="en-AU" dirty="0"/>
                  <a:t> </a:t>
                </a: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n-AU" dirty="0"/>
                  <a:t>We calculate the </a:t>
                </a:r>
                <a:r>
                  <a:rPr lang="en-AU" b="1" dirty="0"/>
                  <a:t>sum</a:t>
                </a:r>
                <a:r>
                  <a:rPr lang="en-AU" dirty="0"/>
                  <a:t> (∑) of all the squared errors</a:t>
                </a: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n-AU" dirty="0"/>
                  <a:t>This sum is divided by the number of observations to create the </a:t>
                </a:r>
                <a:r>
                  <a:rPr lang="en-AU" b="1" dirty="0"/>
                  <a:t>mean</a:t>
                </a:r>
                <a:r>
                  <a:rPr lang="en-AU" dirty="0"/>
                  <a:t> of the squared errors</a:t>
                </a: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n-AU" dirty="0"/>
                  <a:t>Finally, calculate the square </a:t>
                </a:r>
                <a:r>
                  <a:rPr lang="en-AU" b="1" dirty="0"/>
                  <a:t>root</a:t>
                </a:r>
                <a:r>
                  <a:rPr lang="en-AU" dirty="0"/>
                  <a:t> of the mean</a:t>
                </a: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endParaRPr lang="en-AU" dirty="0"/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endParaRPr lang="en-AU" dirty="0"/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n-AU" dirty="0"/>
                  <a:t>This is a common method used in ACCESS-S model verification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70BD90A-A471-4115-BDE4-00A147BC3F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5333" y="1644186"/>
                <a:ext cx="5723623" cy="4247317"/>
              </a:xfrm>
              <a:prstGeom prst="rect">
                <a:avLst/>
              </a:prstGeom>
              <a:blipFill>
                <a:blip r:embed="rId3"/>
                <a:stretch>
                  <a:fillRect l="-745" t="-862" b="-143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A68D4700-8DCD-4738-845E-BB7AF5E7F7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14475"/>
            <a:ext cx="6115050" cy="382905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EA603720-ADE2-4C2C-8D1E-144E53656457}"/>
              </a:ext>
            </a:extLst>
          </p:cNvPr>
          <p:cNvSpPr txBox="1">
            <a:spLocks/>
          </p:cNvSpPr>
          <p:nvPr/>
        </p:nvSpPr>
        <p:spPr>
          <a:xfrm>
            <a:off x="1399304" y="234759"/>
            <a:ext cx="10430746" cy="10492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1" kern="1200" cap="none" dirty="0">
                <a:solidFill>
                  <a:srgbClr val="00669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</a:lstStyle>
          <a:p>
            <a:r>
              <a:rPr lang="en-AU" altLang="en-US" sz="3200" b="1" dirty="0">
                <a:solidFill>
                  <a:srgbClr val="00669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Root Mean Square Error</a:t>
            </a:r>
          </a:p>
        </p:txBody>
      </p:sp>
    </p:spTree>
    <p:extLst>
      <p:ext uri="{BB962C8B-B14F-4D97-AF65-F5344CB8AC3E}">
        <p14:creationId xmlns:p14="http://schemas.microsoft.com/office/powerpoint/2010/main" val="34339015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oMPresentationTemplate RPM 20130719 v1-01">
  <a:themeElements>
    <a:clrScheme name="BoM Theme">
      <a:dk1>
        <a:sysClr val="windowText" lastClr="000000"/>
      </a:dk1>
      <a:lt1>
        <a:sysClr val="window" lastClr="FFFFFF"/>
      </a:lt1>
      <a:dk2>
        <a:srgbClr val="34657F"/>
      </a:dk2>
      <a:lt2>
        <a:srgbClr val="EEECE1"/>
      </a:lt2>
      <a:accent1>
        <a:srgbClr val="34657F"/>
      </a:accent1>
      <a:accent2>
        <a:srgbClr val="00AFD7"/>
      </a:accent2>
      <a:accent3>
        <a:srgbClr val="A9C47F"/>
      </a:accent3>
      <a:accent4>
        <a:srgbClr val="703F2A"/>
      </a:accent4>
      <a:accent5>
        <a:srgbClr val="EFDBB2"/>
      </a:accent5>
      <a:accent6>
        <a:srgbClr val="FFA300"/>
      </a:accent6>
      <a:hlink>
        <a:srgbClr val="707372"/>
      </a:hlink>
      <a:folHlink>
        <a:srgbClr val="EF3340"/>
      </a:folHlink>
    </a:clrScheme>
    <a:fontScheme name="BoM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9928</TotalTime>
  <Words>783</Words>
  <Application>Microsoft Office PowerPoint</Application>
  <PresentationFormat>Widescreen</PresentationFormat>
  <Paragraphs>103</Paragraphs>
  <Slides>10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Calibri</vt:lpstr>
      <vt:lpstr>Calibri Light</vt:lpstr>
      <vt:lpstr>Cambria Math</vt:lpstr>
      <vt:lpstr>Times New Roman</vt:lpstr>
      <vt:lpstr>Wingdings</vt:lpstr>
      <vt:lpstr>Office Theme</vt:lpstr>
      <vt:lpstr>BoMPresentationTemplate RPM 20130719 v1-01</vt:lpstr>
      <vt:lpstr>ACCESS-S Workshop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ACCESS-S Workshop</dc:title>
  <dc:creator>Grant Beard</dc:creator>
  <cp:lastModifiedBy>Stephanie Jacobs</cp:lastModifiedBy>
  <cp:revision>301</cp:revision>
  <dcterms:created xsi:type="dcterms:W3CDTF">2020-10-30T06:00:22Z</dcterms:created>
  <dcterms:modified xsi:type="dcterms:W3CDTF">2021-06-18T02:45:04Z</dcterms:modified>
</cp:coreProperties>
</file>