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61" r:id="rId3"/>
  </p:sldMasterIdLst>
  <p:notesMasterIdLst>
    <p:notesMasterId r:id="rId34"/>
  </p:notesMasterIdLst>
  <p:sldIdLst>
    <p:sldId id="259" r:id="rId4"/>
    <p:sldId id="454" r:id="rId5"/>
    <p:sldId id="450" r:id="rId6"/>
    <p:sldId id="505" r:id="rId7"/>
    <p:sldId id="486" r:id="rId8"/>
    <p:sldId id="407" r:id="rId9"/>
    <p:sldId id="336" r:id="rId10"/>
    <p:sldId id="483" r:id="rId11"/>
    <p:sldId id="449" r:id="rId12"/>
    <p:sldId id="432" r:id="rId13"/>
    <p:sldId id="469" r:id="rId14"/>
    <p:sldId id="417" r:id="rId15"/>
    <p:sldId id="457" r:id="rId16"/>
    <p:sldId id="490" r:id="rId17"/>
    <p:sldId id="493" r:id="rId18"/>
    <p:sldId id="494" r:id="rId19"/>
    <p:sldId id="495" r:id="rId20"/>
    <p:sldId id="496" r:id="rId21"/>
    <p:sldId id="497" r:id="rId22"/>
    <p:sldId id="462" r:id="rId23"/>
    <p:sldId id="488" r:id="rId24"/>
    <p:sldId id="347" r:id="rId25"/>
    <p:sldId id="467" r:id="rId26"/>
    <p:sldId id="506" r:id="rId27"/>
    <p:sldId id="502" r:id="rId28"/>
    <p:sldId id="491" r:id="rId29"/>
    <p:sldId id="492" r:id="rId30"/>
    <p:sldId id="503" r:id="rId31"/>
    <p:sldId id="507" r:id="rId32"/>
    <p:sldId id="504" r:id="rId33"/>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nt Beard" initials="GB" lastIdx="1" clrIdx="0">
    <p:extLst>
      <p:ext uri="{19B8F6BF-5375-455C-9EA6-DF929625EA0E}">
        <p15:presenceInfo xmlns:p15="http://schemas.microsoft.com/office/powerpoint/2012/main" userId="S::grant.beard@bom.gov.au::1d9892e3-6b2a-4afe-9135-71b794a3a0cb" providerId="AD"/>
      </p:ext>
    </p:extLst>
  </p:cmAuthor>
  <p:cmAuthor id="2" name="Catherine Ganter" initials="CG" lastIdx="1" clrIdx="1">
    <p:extLst>
      <p:ext uri="{19B8F6BF-5375-455C-9EA6-DF929625EA0E}">
        <p15:presenceInfo xmlns:p15="http://schemas.microsoft.com/office/powerpoint/2012/main" userId="S::catherine.ganter@bom.gov.au::99fa6f6e-bc93-4a25-92f1-21fc9b647a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3" autoAdjust="0"/>
    <p:restoredTop sz="74634" autoAdjust="0"/>
  </p:normalViewPr>
  <p:slideViewPr>
    <p:cSldViewPr snapToGrid="0">
      <p:cViewPr varScale="1">
        <p:scale>
          <a:sx n="82" d="100"/>
          <a:sy n="82" d="100"/>
        </p:scale>
        <p:origin x="13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AU"/>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454A8DA-9340-4A9D-BE69-E10655680C87}" type="datetimeFigureOut">
              <a:rPr lang="en-AU" smtClean="0"/>
              <a:t>22/06/2021</a:t>
            </a:fld>
            <a:endParaRPr lang="en-AU"/>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AU"/>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AU"/>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42A22035-A602-44AF-8DF3-AB3915755143}" type="slidenum">
              <a:rPr lang="en-AU" smtClean="0"/>
              <a:t>‹#›</a:t>
            </a:fld>
            <a:endParaRPr lang="en-AU"/>
          </a:p>
        </p:txBody>
      </p:sp>
    </p:spTree>
    <p:extLst>
      <p:ext uri="{BB962C8B-B14F-4D97-AF65-F5344CB8AC3E}">
        <p14:creationId xmlns:p14="http://schemas.microsoft.com/office/powerpoint/2010/main" val="1633306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Indian_Ocean"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Thunderstorm" TargetMode="External"/><Relationship Id="rId5" Type="http://schemas.openxmlformats.org/officeDocument/2006/relationships/hyperlink" Target="http://en.wikipedia.org/wiki/Precipitation_(meteorology)" TargetMode="External"/><Relationship Id="rId4" Type="http://schemas.openxmlformats.org/officeDocument/2006/relationships/hyperlink" Target="http://en.wikipedia.org/wiki/Pacific_Ocea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wiki/Indian_Ocean"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en.wikipedia.org/wiki/Thunderstorm" TargetMode="External"/><Relationship Id="rId5" Type="http://schemas.openxmlformats.org/officeDocument/2006/relationships/hyperlink" Target="http://en.wikipedia.org/wiki/Precipitation_(meteorology)" TargetMode="External"/><Relationship Id="rId4" Type="http://schemas.openxmlformats.org/officeDocument/2006/relationships/hyperlink" Target="http://en.wikipedia.org/wiki/Pacific_Ocea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279400"/>
            <a:ext cx="6672263" cy="3754438"/>
          </a:xfrm>
        </p:spPr>
      </p:sp>
      <p:sp>
        <p:nvSpPr>
          <p:cNvPr id="3" name="Notes Placeholder 2"/>
          <p:cNvSpPr>
            <a:spLocks noGrp="1"/>
          </p:cNvSpPr>
          <p:nvPr>
            <p:ph type="body" idx="1"/>
          </p:nvPr>
        </p:nvSpPr>
        <p:spPr/>
        <p:txBody>
          <a:bodyPr/>
          <a:lstStyle/>
          <a:p>
            <a:endParaRPr lang="en-AU"/>
          </a:p>
          <a:p>
            <a:endParaRPr lang="en-AU"/>
          </a:p>
        </p:txBody>
      </p:sp>
      <p:sp>
        <p:nvSpPr>
          <p:cNvPr id="4" name="Slide Number Placeholder 3"/>
          <p:cNvSpPr>
            <a:spLocks noGrp="1"/>
          </p:cNvSpPr>
          <p:nvPr>
            <p:ph type="sldNum" sz="quarter" idx="10"/>
          </p:nvPr>
        </p:nvSpPr>
        <p:spPr/>
        <p:txBody>
          <a:bodyPr/>
          <a:lstStyle/>
          <a:p>
            <a:pPr defTabSz="990752">
              <a:defRPr/>
            </a:pPr>
            <a:fld id="{9A9481B7-DB69-4CB2-A040-8A7D754AA037}" type="slidenum">
              <a:rPr lang="en-AU">
                <a:solidFill>
                  <a:prstClr val="black"/>
                </a:solidFill>
                <a:latin typeface="Calibri"/>
              </a:rPr>
              <a:pPr defTabSz="990752">
                <a:defRPr/>
              </a:pPr>
              <a:t>1</a:t>
            </a:fld>
            <a:endParaRPr lang="en-AU">
              <a:solidFill>
                <a:prstClr val="black"/>
              </a:solidFill>
              <a:latin typeface="Calibri"/>
            </a:endParaRPr>
          </a:p>
        </p:txBody>
      </p:sp>
    </p:spTree>
    <p:extLst>
      <p:ext uri="{BB962C8B-B14F-4D97-AF65-F5344CB8AC3E}">
        <p14:creationId xmlns:p14="http://schemas.microsoft.com/office/powerpoint/2010/main" val="2123198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ED4DD41D-7AEA-4E7A-A56C-DF0ECACB50A4}"/>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98CC3699-3EB2-4703-9823-ACEABA054517}" type="slidenum">
              <a:rPr lang="en-AU" altLang="en-US">
                <a:latin typeface="Times New Roman" panose="02020603050405020304" pitchFamily="18" charset="0"/>
              </a:rPr>
              <a:pPr eaLnBrk="1" hangingPunct="1"/>
              <a:t>12</a:t>
            </a:fld>
            <a:endParaRPr lang="en-AU" altLang="en-US">
              <a:latin typeface="Times New Roman" panose="02020603050405020304" pitchFamily="18" charset="0"/>
            </a:endParaRPr>
          </a:p>
        </p:txBody>
      </p:sp>
      <p:sp>
        <p:nvSpPr>
          <p:cNvPr id="86019" name="Rectangle 2">
            <a:extLst>
              <a:ext uri="{FF2B5EF4-FFF2-40B4-BE49-F238E27FC236}">
                <a16:creationId xmlns:a16="http://schemas.microsoft.com/office/drawing/2014/main" id="{D1964417-E1E0-4481-BBC2-A34FDF0C50F8}"/>
              </a:ext>
            </a:extLst>
          </p:cNvPr>
          <p:cNvSpPr>
            <a:spLocks noGrp="1" noRot="1" noChangeAspect="1" noChangeArrowheads="1" noTextEdit="1"/>
          </p:cNvSpPr>
          <p:nvPr>
            <p:ph type="sldImg"/>
          </p:nvPr>
        </p:nvSpPr>
        <p:spPr>
          <a:xfrm>
            <a:off x="-184150" y="833438"/>
            <a:ext cx="7410450" cy="4168775"/>
          </a:xfrm>
          <a:ln/>
        </p:spPr>
      </p:sp>
      <p:sp>
        <p:nvSpPr>
          <p:cNvPr id="86020" name="Rectangle 3">
            <a:extLst>
              <a:ext uri="{FF2B5EF4-FFF2-40B4-BE49-F238E27FC236}">
                <a16:creationId xmlns:a16="http://schemas.microsoft.com/office/drawing/2014/main" id="{CCF1B3AD-EFDB-45C6-8194-F68E1BA2F43C}"/>
              </a:ext>
            </a:extLst>
          </p:cNvPr>
          <p:cNvSpPr>
            <a:spLocks noGrp="1" noChangeArrowheads="1"/>
          </p:cNvSpPr>
          <p:nvPr>
            <p:ph type="body" idx="1"/>
          </p:nvPr>
        </p:nvSpPr>
        <p:spPr>
          <a:xfrm>
            <a:off x="177602" y="5279000"/>
            <a:ext cx="6860683" cy="5007142"/>
          </a:xfrm>
          <a:noFill/>
        </p:spPr>
        <p:txBody>
          <a:bodyPr/>
          <a:lstStyle/>
          <a:p>
            <a:pPr lvl="2">
              <a:spcBef>
                <a:spcPts val="542"/>
              </a:spcBef>
              <a:spcAft>
                <a:spcPts val="542"/>
              </a:spcAft>
            </a:pPr>
            <a:r>
              <a:rPr lang="en-US" altLang="en-US" dirty="0" err="1"/>
              <a:t>Standardised</a:t>
            </a:r>
            <a:r>
              <a:rPr lang="en-US" altLang="en-US" dirty="0"/>
              <a:t> anomaly of the difference in air pressure between Tahiti and Darwin. This is a good proxy for the strength of the Walker Circulation.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6599752-C7CF-48CF-9159-AC912B072915}"/>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91628CD3-7445-4180-AC50-DF3BD4BFE624}" type="slidenum">
              <a:rPr lang="en-AU" altLang="en-US">
                <a:latin typeface="Times New Roman" panose="02020603050405020304" pitchFamily="18" charset="0"/>
              </a:rPr>
              <a:pPr eaLnBrk="1" hangingPunct="1"/>
              <a:t>13</a:t>
            </a:fld>
            <a:endParaRPr lang="en-AU" altLang="en-US">
              <a:latin typeface="Times New Roman" panose="02020603050405020304" pitchFamily="18" charset="0"/>
            </a:endParaRPr>
          </a:p>
        </p:txBody>
      </p:sp>
      <p:sp>
        <p:nvSpPr>
          <p:cNvPr id="87043" name="Rectangle 2">
            <a:extLst>
              <a:ext uri="{FF2B5EF4-FFF2-40B4-BE49-F238E27FC236}">
                <a16:creationId xmlns:a16="http://schemas.microsoft.com/office/drawing/2014/main" id="{8563DCE0-AADA-4439-A3A2-65AC2F4941FA}"/>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D29EAE20-A91B-440C-BCFD-8A242097FF13}"/>
              </a:ext>
            </a:extLst>
          </p:cNvPr>
          <p:cNvSpPr>
            <a:spLocks noGrp="1" noChangeArrowheads="1"/>
          </p:cNvSpPr>
          <p:nvPr>
            <p:ph type="body" idx="1"/>
          </p:nvPr>
        </p:nvSpPr>
        <p:spPr>
          <a:noFill/>
        </p:spPr>
        <p:txBody>
          <a:bodyPr/>
          <a:lstStyle/>
          <a:p>
            <a:pPr eaLnBrk="1" hangingPunct="1"/>
            <a:endParaRPr lang="en-AU"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F4D2385B-3DD5-4116-95B7-D4B143827C6B}"/>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B4721765-01BF-47B9-A83D-85BC429250D7}" type="slidenum">
              <a:rPr lang="en-AU" altLang="en-US">
                <a:latin typeface="Times New Roman" panose="02020603050405020304" pitchFamily="18" charset="0"/>
              </a:rPr>
              <a:pPr eaLnBrk="1" hangingPunct="1"/>
              <a:t>14</a:t>
            </a:fld>
            <a:endParaRPr lang="en-AU" altLang="en-US">
              <a:latin typeface="Times New Roman" panose="02020603050405020304" pitchFamily="18" charset="0"/>
            </a:endParaRPr>
          </a:p>
        </p:txBody>
      </p:sp>
      <p:sp>
        <p:nvSpPr>
          <p:cNvPr id="88067" name="Rectangle 2">
            <a:extLst>
              <a:ext uri="{FF2B5EF4-FFF2-40B4-BE49-F238E27FC236}">
                <a16:creationId xmlns:a16="http://schemas.microsoft.com/office/drawing/2014/main" id="{3E5639A9-6709-4497-BC17-CE79E917C32A}"/>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B54D117C-5EDB-42BB-8893-CEEC5E2CE8DD}"/>
              </a:ext>
            </a:extLst>
          </p:cNvPr>
          <p:cNvSpPr>
            <a:spLocks noGrp="1" noChangeArrowheads="1"/>
          </p:cNvSpPr>
          <p:nvPr>
            <p:ph type="body" idx="1"/>
          </p:nvPr>
        </p:nvSpPr>
        <p:spPr>
          <a:noFill/>
        </p:spPr>
        <p:txBody>
          <a:bodyPr/>
          <a:lstStyle/>
          <a:p>
            <a:pPr eaLnBrk="1" hangingPunct="1"/>
            <a:r>
              <a:rPr lang="en-AU" altLang="en-US"/>
              <a:t>NOAA-CPC: https://www.cpc.ncep.noaa.gov/products/CDB/Tropics/figt5.gif</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F4D2385B-3DD5-4116-95B7-D4B143827C6B}"/>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B4721765-01BF-47B9-A83D-85BC429250D7}" type="slidenum">
              <a:rPr lang="en-AU" altLang="en-US">
                <a:latin typeface="Times New Roman" panose="02020603050405020304" pitchFamily="18" charset="0"/>
              </a:rPr>
              <a:pPr eaLnBrk="1" hangingPunct="1"/>
              <a:t>15</a:t>
            </a:fld>
            <a:endParaRPr lang="en-AU" altLang="en-US">
              <a:latin typeface="Times New Roman" panose="02020603050405020304" pitchFamily="18" charset="0"/>
            </a:endParaRPr>
          </a:p>
        </p:txBody>
      </p:sp>
      <p:sp>
        <p:nvSpPr>
          <p:cNvPr id="88067" name="Rectangle 2">
            <a:extLst>
              <a:ext uri="{FF2B5EF4-FFF2-40B4-BE49-F238E27FC236}">
                <a16:creationId xmlns:a16="http://schemas.microsoft.com/office/drawing/2014/main" id="{3E5639A9-6709-4497-BC17-CE79E917C32A}"/>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B54D117C-5EDB-42BB-8893-CEEC5E2CE8DD}"/>
              </a:ext>
            </a:extLst>
          </p:cNvPr>
          <p:cNvSpPr>
            <a:spLocks noGrp="1" noChangeArrowheads="1"/>
          </p:cNvSpPr>
          <p:nvPr>
            <p:ph type="body" idx="1"/>
          </p:nvPr>
        </p:nvSpPr>
        <p:spPr>
          <a:noFill/>
        </p:spPr>
        <p:txBody>
          <a:bodyPr/>
          <a:lstStyle/>
          <a:p>
            <a:pPr eaLnBrk="1" hangingPunct="1"/>
            <a:r>
              <a:rPr lang="en-AU" altLang="en-US"/>
              <a:t>https://www.pmel.noaa.gov/tao/drupal/disdel/</a:t>
            </a:r>
          </a:p>
        </p:txBody>
      </p:sp>
    </p:spTree>
    <p:extLst>
      <p:ext uri="{BB962C8B-B14F-4D97-AF65-F5344CB8AC3E}">
        <p14:creationId xmlns:p14="http://schemas.microsoft.com/office/powerpoint/2010/main" val="131722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F4D2385B-3DD5-4116-95B7-D4B143827C6B}"/>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B4721765-01BF-47B9-A83D-85BC429250D7}" type="slidenum">
              <a:rPr lang="en-AU" altLang="en-US">
                <a:latin typeface="Times New Roman" panose="02020603050405020304" pitchFamily="18" charset="0"/>
              </a:rPr>
              <a:pPr eaLnBrk="1" hangingPunct="1"/>
              <a:t>16</a:t>
            </a:fld>
            <a:endParaRPr lang="en-AU" altLang="en-US">
              <a:latin typeface="Times New Roman" panose="02020603050405020304" pitchFamily="18" charset="0"/>
            </a:endParaRPr>
          </a:p>
        </p:txBody>
      </p:sp>
      <p:sp>
        <p:nvSpPr>
          <p:cNvPr id="88067" name="Rectangle 2">
            <a:extLst>
              <a:ext uri="{FF2B5EF4-FFF2-40B4-BE49-F238E27FC236}">
                <a16:creationId xmlns:a16="http://schemas.microsoft.com/office/drawing/2014/main" id="{3E5639A9-6709-4497-BC17-CE79E917C32A}"/>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B54D117C-5EDB-42BB-8893-CEEC5E2CE8DD}"/>
              </a:ext>
            </a:extLst>
          </p:cNvPr>
          <p:cNvSpPr>
            <a:spLocks noGrp="1" noChangeArrowheads="1"/>
          </p:cNvSpPr>
          <p:nvPr>
            <p:ph type="body" idx="1"/>
          </p:nvPr>
        </p:nvSpPr>
        <p:spPr>
          <a:noFill/>
        </p:spPr>
        <p:txBody>
          <a:bodyPr/>
          <a:lstStyle/>
          <a:p>
            <a:pPr eaLnBrk="1" hangingPunct="1"/>
            <a:r>
              <a:rPr lang="en-AU" altLang="en-US"/>
              <a:t>https://www.pmel.noaa.gov/tao/drupal/disdel/</a:t>
            </a:r>
          </a:p>
        </p:txBody>
      </p:sp>
    </p:spTree>
    <p:extLst>
      <p:ext uri="{BB962C8B-B14F-4D97-AF65-F5344CB8AC3E}">
        <p14:creationId xmlns:p14="http://schemas.microsoft.com/office/powerpoint/2010/main" val="348324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F4D2385B-3DD5-4116-95B7-D4B143827C6B}"/>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B4721765-01BF-47B9-A83D-85BC429250D7}" type="slidenum">
              <a:rPr lang="en-AU" altLang="en-US">
                <a:latin typeface="Times New Roman" panose="02020603050405020304" pitchFamily="18" charset="0"/>
              </a:rPr>
              <a:pPr eaLnBrk="1" hangingPunct="1"/>
              <a:t>17</a:t>
            </a:fld>
            <a:endParaRPr lang="en-AU" altLang="en-US">
              <a:latin typeface="Times New Roman" panose="02020603050405020304" pitchFamily="18" charset="0"/>
            </a:endParaRPr>
          </a:p>
        </p:txBody>
      </p:sp>
      <p:sp>
        <p:nvSpPr>
          <p:cNvPr id="88067" name="Rectangle 2">
            <a:extLst>
              <a:ext uri="{FF2B5EF4-FFF2-40B4-BE49-F238E27FC236}">
                <a16:creationId xmlns:a16="http://schemas.microsoft.com/office/drawing/2014/main" id="{3E5639A9-6709-4497-BC17-CE79E917C32A}"/>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B54D117C-5EDB-42BB-8893-CEEC5E2CE8DD}"/>
              </a:ext>
            </a:extLst>
          </p:cNvPr>
          <p:cNvSpPr>
            <a:spLocks noGrp="1" noChangeArrowheads="1"/>
          </p:cNvSpPr>
          <p:nvPr>
            <p:ph type="body" idx="1"/>
          </p:nvPr>
        </p:nvSpPr>
        <p:spPr>
          <a:noFill/>
        </p:spPr>
        <p:txBody>
          <a:bodyPr/>
          <a:lstStyle/>
          <a:p>
            <a:pPr eaLnBrk="1" hangingPunct="1"/>
            <a:r>
              <a:rPr lang="en-AU" altLang="en-US"/>
              <a:t>https://www.pmel.noaa.gov/tao/drupal/disdel/</a:t>
            </a:r>
          </a:p>
        </p:txBody>
      </p:sp>
    </p:spTree>
    <p:extLst>
      <p:ext uri="{BB962C8B-B14F-4D97-AF65-F5344CB8AC3E}">
        <p14:creationId xmlns:p14="http://schemas.microsoft.com/office/powerpoint/2010/main" val="2737107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F4D2385B-3DD5-4116-95B7-D4B143827C6B}"/>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B4721765-01BF-47B9-A83D-85BC429250D7}" type="slidenum">
              <a:rPr lang="en-AU" altLang="en-US">
                <a:latin typeface="Times New Roman" panose="02020603050405020304" pitchFamily="18" charset="0"/>
              </a:rPr>
              <a:pPr eaLnBrk="1" hangingPunct="1"/>
              <a:t>18</a:t>
            </a:fld>
            <a:endParaRPr lang="en-AU" altLang="en-US">
              <a:latin typeface="Times New Roman" panose="02020603050405020304" pitchFamily="18" charset="0"/>
            </a:endParaRPr>
          </a:p>
        </p:txBody>
      </p:sp>
      <p:sp>
        <p:nvSpPr>
          <p:cNvPr id="88067" name="Rectangle 2">
            <a:extLst>
              <a:ext uri="{FF2B5EF4-FFF2-40B4-BE49-F238E27FC236}">
                <a16:creationId xmlns:a16="http://schemas.microsoft.com/office/drawing/2014/main" id="{3E5639A9-6709-4497-BC17-CE79E917C32A}"/>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B54D117C-5EDB-42BB-8893-CEEC5E2CE8DD}"/>
              </a:ext>
            </a:extLst>
          </p:cNvPr>
          <p:cNvSpPr>
            <a:spLocks noGrp="1" noChangeArrowheads="1"/>
          </p:cNvSpPr>
          <p:nvPr>
            <p:ph type="body" idx="1"/>
          </p:nvPr>
        </p:nvSpPr>
        <p:spPr>
          <a:noFill/>
        </p:spPr>
        <p:txBody>
          <a:bodyPr/>
          <a:lstStyle/>
          <a:p>
            <a:pPr eaLnBrk="1" hangingPunct="1"/>
            <a:endParaRPr lang="en-AU" altLang="en-US"/>
          </a:p>
        </p:txBody>
      </p:sp>
    </p:spTree>
    <p:extLst>
      <p:ext uri="{BB962C8B-B14F-4D97-AF65-F5344CB8AC3E}">
        <p14:creationId xmlns:p14="http://schemas.microsoft.com/office/powerpoint/2010/main" val="3491916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F4D2385B-3DD5-4116-95B7-D4B143827C6B}"/>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B4721765-01BF-47B9-A83D-85BC429250D7}" type="slidenum">
              <a:rPr lang="en-AU" altLang="en-US">
                <a:latin typeface="Times New Roman" panose="02020603050405020304" pitchFamily="18" charset="0"/>
              </a:rPr>
              <a:pPr eaLnBrk="1" hangingPunct="1"/>
              <a:t>19</a:t>
            </a:fld>
            <a:endParaRPr lang="en-AU" altLang="en-US">
              <a:latin typeface="Times New Roman" panose="02020603050405020304" pitchFamily="18" charset="0"/>
            </a:endParaRPr>
          </a:p>
        </p:txBody>
      </p:sp>
      <p:sp>
        <p:nvSpPr>
          <p:cNvPr id="88067" name="Rectangle 2">
            <a:extLst>
              <a:ext uri="{FF2B5EF4-FFF2-40B4-BE49-F238E27FC236}">
                <a16:creationId xmlns:a16="http://schemas.microsoft.com/office/drawing/2014/main" id="{3E5639A9-6709-4497-BC17-CE79E917C32A}"/>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B54D117C-5EDB-42BB-8893-CEEC5E2CE8DD}"/>
              </a:ext>
            </a:extLst>
          </p:cNvPr>
          <p:cNvSpPr>
            <a:spLocks noGrp="1" noChangeArrowheads="1"/>
          </p:cNvSpPr>
          <p:nvPr>
            <p:ph type="body" idx="1"/>
          </p:nvPr>
        </p:nvSpPr>
        <p:spPr>
          <a:noFill/>
        </p:spPr>
        <p:txBody>
          <a:bodyPr/>
          <a:lstStyle/>
          <a:p>
            <a:pPr eaLnBrk="1" hangingPunct="1"/>
            <a:endParaRPr lang="en-AU" altLang="en-US"/>
          </a:p>
        </p:txBody>
      </p:sp>
    </p:spTree>
    <p:extLst>
      <p:ext uri="{BB962C8B-B14F-4D97-AF65-F5344CB8AC3E}">
        <p14:creationId xmlns:p14="http://schemas.microsoft.com/office/powerpoint/2010/main" val="3960103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1D72BF8C-1E15-48E6-A69C-8C375471B8CC}"/>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0074790F-E9DA-45FB-958D-A09887A80004}" type="slidenum">
              <a:rPr lang="en-AU" altLang="en-US">
                <a:latin typeface="Times New Roman" panose="02020603050405020304" pitchFamily="18" charset="0"/>
              </a:rPr>
              <a:pPr eaLnBrk="1" hangingPunct="1"/>
              <a:t>20</a:t>
            </a:fld>
            <a:endParaRPr lang="en-AU" altLang="en-US">
              <a:latin typeface="Times New Roman" panose="02020603050405020304" pitchFamily="18" charset="0"/>
            </a:endParaRPr>
          </a:p>
        </p:txBody>
      </p:sp>
      <p:sp>
        <p:nvSpPr>
          <p:cNvPr id="83971" name="Rectangle 2">
            <a:extLst>
              <a:ext uri="{FF2B5EF4-FFF2-40B4-BE49-F238E27FC236}">
                <a16:creationId xmlns:a16="http://schemas.microsoft.com/office/drawing/2014/main" id="{828E64A0-44E6-4926-9248-D5F0A115355F}"/>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8C04F1C5-A826-4AFD-9517-6F9E5131F31A}"/>
              </a:ext>
            </a:extLst>
          </p:cNvPr>
          <p:cNvSpPr>
            <a:spLocks noGrp="1" noChangeArrowheads="1"/>
          </p:cNvSpPr>
          <p:nvPr>
            <p:ph type="body" idx="1"/>
          </p:nvPr>
        </p:nvSpPr>
        <p:spPr>
          <a:noFill/>
        </p:spPr>
        <p:txBody>
          <a:bodyPr/>
          <a:lstStyle/>
          <a:p>
            <a:pPr eaLnBrk="1" hangingPunct="1"/>
            <a:endParaRPr lang="en-AU"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FC817A52-B523-4787-A970-93E63735BF99}"/>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CD98F339-9A89-4DB8-B725-B90451EF1D44}" type="slidenum">
              <a:rPr lang="en-AU" altLang="en-US">
                <a:latin typeface="Times New Roman" panose="02020603050405020304" pitchFamily="18" charset="0"/>
              </a:rPr>
              <a:pPr eaLnBrk="1" hangingPunct="1"/>
              <a:t>21</a:t>
            </a:fld>
            <a:endParaRPr lang="en-AU" altLang="en-US">
              <a:latin typeface="Times New Roman" panose="02020603050405020304" pitchFamily="18" charset="0"/>
            </a:endParaRPr>
          </a:p>
        </p:txBody>
      </p:sp>
      <p:sp>
        <p:nvSpPr>
          <p:cNvPr id="71683" name="Rectangle 2">
            <a:extLst>
              <a:ext uri="{FF2B5EF4-FFF2-40B4-BE49-F238E27FC236}">
                <a16:creationId xmlns:a16="http://schemas.microsoft.com/office/drawing/2014/main" id="{6ED3F478-00C1-480D-96B6-26BE1995AB82}"/>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0ECA8200-CEC8-41AF-8A37-D5A7C56F350B}"/>
              </a:ext>
            </a:extLst>
          </p:cNvPr>
          <p:cNvSpPr>
            <a:spLocks noGrp="1" noChangeArrowheads="1"/>
          </p:cNvSpPr>
          <p:nvPr>
            <p:ph type="body" idx="1"/>
          </p:nvPr>
        </p:nvSpPr>
        <p:spPr>
          <a:noFill/>
        </p:spPr>
        <p:txBody>
          <a:bodyPr/>
          <a:lstStyle/>
          <a:p>
            <a:pPr eaLnBrk="1" hangingPunct="1"/>
            <a:r>
              <a:rPr lang="en-AU" altLang="en-US"/>
              <a:t>Neutral years tend to fall in the middle.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BAEA275-EE8C-43F8-9FE7-F193C0669827}"/>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2DDFD263-A5B1-4B6F-982E-8FD05EC51394}" type="slidenum">
              <a:rPr lang="en-AU" altLang="en-US">
                <a:latin typeface="Times New Roman" panose="02020603050405020304" pitchFamily="18" charset="0"/>
              </a:rPr>
              <a:pPr eaLnBrk="1" hangingPunct="1"/>
              <a:t>2</a:t>
            </a:fld>
            <a:endParaRPr lang="en-AU" altLang="en-US">
              <a:latin typeface="Times New Roman" panose="02020603050405020304" pitchFamily="18" charset="0"/>
            </a:endParaRPr>
          </a:p>
        </p:txBody>
      </p:sp>
      <p:sp>
        <p:nvSpPr>
          <p:cNvPr id="61443" name="Rectangle 2">
            <a:extLst>
              <a:ext uri="{FF2B5EF4-FFF2-40B4-BE49-F238E27FC236}">
                <a16:creationId xmlns:a16="http://schemas.microsoft.com/office/drawing/2014/main" id="{51E7EEC3-6928-42BA-88D7-9B5FC0F0267C}"/>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70F3C5EE-8730-48B6-8E64-7F82EDDE0D3A}"/>
              </a:ext>
            </a:extLst>
          </p:cNvPr>
          <p:cNvSpPr>
            <a:spLocks noGrp="1" noChangeArrowheads="1"/>
          </p:cNvSpPr>
          <p:nvPr>
            <p:ph type="body" idx="1"/>
          </p:nvPr>
        </p:nvSpPr>
        <p:spPr>
          <a:noFill/>
        </p:spPr>
        <p:txBody>
          <a:bodyPr/>
          <a:lstStyle/>
          <a:p>
            <a:pPr marL="247688" indent="-247688"/>
            <a:endParaRPr lang="en-AU"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03B71501-3474-4B48-90F4-63B0A3580C90}"/>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ACC6CAAF-F3BF-4BD3-A95A-38DACC0A242A}" type="slidenum">
              <a:rPr lang="en-AU" altLang="en-US">
                <a:latin typeface="Times New Roman" panose="02020603050405020304" pitchFamily="18" charset="0"/>
              </a:rPr>
              <a:pPr eaLnBrk="1" hangingPunct="1"/>
              <a:t>22</a:t>
            </a:fld>
            <a:endParaRPr lang="en-AU" altLang="en-US">
              <a:latin typeface="Times New Roman" panose="02020603050405020304" pitchFamily="18" charset="0"/>
            </a:endParaRPr>
          </a:p>
        </p:txBody>
      </p:sp>
      <p:sp>
        <p:nvSpPr>
          <p:cNvPr id="89091" name="Rectangle 2">
            <a:extLst>
              <a:ext uri="{FF2B5EF4-FFF2-40B4-BE49-F238E27FC236}">
                <a16:creationId xmlns:a16="http://schemas.microsoft.com/office/drawing/2014/main" id="{F25E8B08-F9CC-4E02-82F7-A279C8D222F1}"/>
              </a:ext>
            </a:extLst>
          </p:cNvPr>
          <p:cNvSpPr>
            <a:spLocks noGrp="1" noRot="1" noChangeAspect="1" noChangeArrowheads="1" noTextEdit="1"/>
          </p:cNvSpPr>
          <p:nvPr>
            <p:ph type="sldImg"/>
          </p:nvPr>
        </p:nvSpPr>
        <p:spPr>
          <a:xfrm>
            <a:off x="-184150" y="833438"/>
            <a:ext cx="7410450" cy="4168775"/>
          </a:xfrm>
          <a:ln/>
        </p:spPr>
      </p:sp>
      <p:sp>
        <p:nvSpPr>
          <p:cNvPr id="89092" name="Rectangle 3">
            <a:extLst>
              <a:ext uri="{FF2B5EF4-FFF2-40B4-BE49-F238E27FC236}">
                <a16:creationId xmlns:a16="http://schemas.microsoft.com/office/drawing/2014/main" id="{4C911907-F838-40AD-AE4F-A5768D1A24A0}"/>
              </a:ext>
            </a:extLst>
          </p:cNvPr>
          <p:cNvSpPr>
            <a:spLocks noGrp="1" noChangeArrowheads="1"/>
          </p:cNvSpPr>
          <p:nvPr>
            <p:ph type="body" idx="1"/>
          </p:nvPr>
        </p:nvSpPr>
        <p:spPr>
          <a:xfrm>
            <a:off x="177602" y="5279000"/>
            <a:ext cx="6860683" cy="5007142"/>
          </a:xfrm>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A473149-1197-4797-9D6E-6E881871B2A1}"/>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90CAAC64-07B4-4494-BA65-44639AAB551B}" type="slidenum">
              <a:rPr lang="en-AU" altLang="en-US">
                <a:latin typeface="Times New Roman" panose="02020603050405020304" pitchFamily="18" charset="0"/>
              </a:rPr>
              <a:pPr eaLnBrk="1" hangingPunct="1"/>
              <a:t>23</a:t>
            </a:fld>
            <a:endParaRPr lang="en-AU" altLang="en-US">
              <a:latin typeface="Times New Roman" panose="02020603050405020304" pitchFamily="18" charset="0"/>
            </a:endParaRPr>
          </a:p>
        </p:txBody>
      </p:sp>
      <p:sp>
        <p:nvSpPr>
          <p:cNvPr id="68611" name="Rectangle 2">
            <a:extLst>
              <a:ext uri="{FF2B5EF4-FFF2-40B4-BE49-F238E27FC236}">
                <a16:creationId xmlns:a16="http://schemas.microsoft.com/office/drawing/2014/main" id="{75B6E470-6670-4C96-A644-C1C65C10F48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C7D6DD93-FD6C-403A-AA07-DF4E816FEC0D}"/>
              </a:ext>
            </a:extLst>
          </p:cNvPr>
          <p:cNvSpPr>
            <a:spLocks noGrp="1" noChangeArrowheads="1"/>
          </p:cNvSpPr>
          <p:nvPr>
            <p:ph type="body" idx="1"/>
          </p:nvPr>
        </p:nvSpPr>
        <p:spPr>
          <a:noFill/>
        </p:spPr>
        <p:txBody>
          <a:bodyPr/>
          <a:lstStyle/>
          <a:p>
            <a:pPr marL="247688" indent="-247688"/>
            <a:r>
              <a:rPr lang="en-AU" altLang="en-US" dirty="0"/>
              <a:t>MJO first studied in the 1970s. It’s the strongest mode of </a:t>
            </a:r>
            <a:r>
              <a:rPr lang="en-AU" altLang="en-US" dirty="0" err="1"/>
              <a:t>intraseasonal</a:t>
            </a:r>
            <a:r>
              <a:rPr lang="en-AU" altLang="en-US" dirty="0"/>
              <a:t> variability on Earth. </a:t>
            </a:r>
          </a:p>
          <a:p>
            <a:pPr marL="247688" indent="-247688"/>
            <a:r>
              <a:rPr lang="en-AU" altLang="en-US" dirty="0"/>
              <a:t>The MJO is characterized by an eastward progression of large regions of both enhanced and suppressed tropical rainfall, observed mainly over the </a:t>
            </a:r>
            <a:r>
              <a:rPr lang="en-AU" altLang="en-US" dirty="0">
                <a:hlinkClick r:id="rId3" tooltip="Indian Ocean"/>
              </a:rPr>
              <a:t>Indian Ocean</a:t>
            </a:r>
            <a:r>
              <a:rPr lang="en-AU" altLang="en-US" dirty="0"/>
              <a:t> and </a:t>
            </a:r>
            <a:r>
              <a:rPr lang="en-AU" altLang="en-US" dirty="0">
                <a:hlinkClick r:id="rId4" tooltip="Pacific Ocean"/>
              </a:rPr>
              <a:t>Pacific Ocean</a:t>
            </a:r>
            <a:r>
              <a:rPr lang="en-AU" altLang="en-US" dirty="0"/>
              <a:t>. </a:t>
            </a:r>
          </a:p>
          <a:p>
            <a:pPr marL="247688" indent="-247688"/>
            <a:r>
              <a:rPr lang="en-AU" altLang="en-US" dirty="0"/>
              <a:t>The anomalous rainfall is usually first evident over the western Indian Ocean and remains evident as it propagates over the very warm ocean waters of the western and central tropical Pacific. </a:t>
            </a:r>
          </a:p>
          <a:p>
            <a:pPr marL="247688" indent="-247688"/>
            <a:r>
              <a:rPr lang="en-AU" altLang="en-US" dirty="0"/>
              <a:t>The wet phase of enhanced convection and </a:t>
            </a:r>
            <a:r>
              <a:rPr lang="en-AU" altLang="en-US" dirty="0">
                <a:hlinkClick r:id="rId5" tooltip="Precipitation (meteorology)"/>
              </a:rPr>
              <a:t>precipitation</a:t>
            </a:r>
            <a:r>
              <a:rPr lang="en-AU" altLang="en-US" dirty="0"/>
              <a:t> is followed by a dry phase where </a:t>
            </a:r>
            <a:r>
              <a:rPr lang="en-AU" altLang="en-US" dirty="0">
                <a:hlinkClick r:id="rId6" tooltip="Thunderstorm"/>
              </a:rPr>
              <a:t>thunderstorm</a:t>
            </a:r>
            <a:r>
              <a:rPr lang="en-AU" altLang="en-US" dirty="0"/>
              <a:t> activity is suppressed. Each cycle lasts approximately 30–60 days.</a:t>
            </a:r>
          </a:p>
          <a:p>
            <a:pPr marL="247688" indent="-247688"/>
            <a:endParaRPr lang="en-AU" altLang="en-US" dirty="0"/>
          </a:p>
          <a:p>
            <a:pPr marL="247688" indent="-247688"/>
            <a:r>
              <a:rPr lang="en-AU" altLang="en-US" dirty="0"/>
              <a:t>Alternative Names: 30-60 day wave, 40-50 day wave, intra-seasonal oscillation.</a:t>
            </a:r>
          </a:p>
          <a:p>
            <a:pPr marL="247688" indent="-247688"/>
            <a:endParaRPr lang="en-AU" altLang="en-US" dirty="0"/>
          </a:p>
          <a:p>
            <a:pPr marL="247688" indent="-247688"/>
            <a:r>
              <a:rPr lang="en-AU" altLang="en-US" dirty="0"/>
              <a:t>Why is it important?:</a:t>
            </a:r>
          </a:p>
          <a:p>
            <a:pPr marL="247688" indent="-247688">
              <a:buFontTx/>
              <a:buAutoNum type="arabicPeriod"/>
            </a:pPr>
            <a:r>
              <a:rPr lang="en-AU" altLang="en-US" dirty="0"/>
              <a:t>Brings active and break phases of the monsoon or wet season.</a:t>
            </a:r>
          </a:p>
          <a:p>
            <a:pPr marL="247688" indent="-247688">
              <a:buFontTx/>
              <a:buAutoNum type="arabicPeriod"/>
            </a:pPr>
            <a:r>
              <a:rPr lang="en-AU" altLang="en-US" dirty="0"/>
              <a:t>Increases the chance of tropical cyclones.</a:t>
            </a:r>
          </a:p>
          <a:p>
            <a:pPr marL="247688" indent="-247688">
              <a:buFontTx/>
              <a:buAutoNum type="arabicPeriod"/>
            </a:pPr>
            <a:r>
              <a:rPr lang="en-US" altLang="en-US" dirty="0"/>
              <a:t>Associated westerly wind burst (WWB) can play a critical role in the development of El Nino events</a:t>
            </a:r>
          </a:p>
          <a:p>
            <a:pPr marL="247688" indent="-247688">
              <a:buFontTx/>
              <a:buAutoNum type="arabicPeriod"/>
            </a:pPr>
            <a:r>
              <a:rPr lang="en-US" altLang="en-US" dirty="0"/>
              <a:t>More active in the southern summer/autumn.</a:t>
            </a:r>
          </a:p>
          <a:p>
            <a:pPr marL="247688" indent="-247688">
              <a:buFontTx/>
              <a:buAutoNum type="arabicPeriod"/>
            </a:pPr>
            <a:r>
              <a:rPr lang="en-US" altLang="en-US" dirty="0"/>
              <a:t>Generally less prevalent during ENSO events, especially the stronger ones (either La Nina or El Nino)</a:t>
            </a:r>
            <a:endParaRPr lang="en-AU"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A473149-1197-4797-9D6E-6E881871B2A1}"/>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90CAAC64-07B4-4494-BA65-44639AAB551B}" type="slidenum">
              <a:rPr lang="en-AU" altLang="en-US">
                <a:latin typeface="Times New Roman" panose="02020603050405020304" pitchFamily="18" charset="0"/>
              </a:rPr>
              <a:pPr eaLnBrk="1" hangingPunct="1"/>
              <a:t>24</a:t>
            </a:fld>
            <a:endParaRPr lang="en-AU" altLang="en-US">
              <a:latin typeface="Times New Roman" panose="02020603050405020304" pitchFamily="18" charset="0"/>
            </a:endParaRPr>
          </a:p>
        </p:txBody>
      </p:sp>
      <p:sp>
        <p:nvSpPr>
          <p:cNvPr id="68611" name="Rectangle 2">
            <a:extLst>
              <a:ext uri="{FF2B5EF4-FFF2-40B4-BE49-F238E27FC236}">
                <a16:creationId xmlns:a16="http://schemas.microsoft.com/office/drawing/2014/main" id="{75B6E470-6670-4C96-A644-C1C65C10F48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C7D6DD93-FD6C-403A-AA07-DF4E816FEC0D}"/>
              </a:ext>
            </a:extLst>
          </p:cNvPr>
          <p:cNvSpPr>
            <a:spLocks noGrp="1" noChangeArrowheads="1"/>
          </p:cNvSpPr>
          <p:nvPr>
            <p:ph type="body" idx="1"/>
          </p:nvPr>
        </p:nvSpPr>
        <p:spPr>
          <a:noFill/>
        </p:spPr>
        <p:txBody>
          <a:bodyPr/>
          <a:lstStyle/>
          <a:p>
            <a:pPr marL="247688" indent="-247688"/>
            <a:endParaRPr lang="en-AU" altLang="en-US"/>
          </a:p>
        </p:txBody>
      </p:sp>
    </p:spTree>
    <p:extLst>
      <p:ext uri="{BB962C8B-B14F-4D97-AF65-F5344CB8AC3E}">
        <p14:creationId xmlns:p14="http://schemas.microsoft.com/office/powerpoint/2010/main" val="3804918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A473149-1197-4797-9D6E-6E881871B2A1}"/>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90CAAC64-07B4-4494-BA65-44639AAB551B}" type="slidenum">
              <a:rPr lang="en-AU" altLang="en-US">
                <a:latin typeface="Times New Roman" panose="02020603050405020304" pitchFamily="18" charset="0"/>
              </a:rPr>
              <a:pPr eaLnBrk="1" hangingPunct="1"/>
              <a:t>25</a:t>
            </a:fld>
            <a:endParaRPr lang="en-AU" altLang="en-US">
              <a:latin typeface="Times New Roman" panose="02020603050405020304" pitchFamily="18" charset="0"/>
            </a:endParaRPr>
          </a:p>
        </p:txBody>
      </p:sp>
      <p:sp>
        <p:nvSpPr>
          <p:cNvPr id="68611" name="Rectangle 2">
            <a:extLst>
              <a:ext uri="{FF2B5EF4-FFF2-40B4-BE49-F238E27FC236}">
                <a16:creationId xmlns:a16="http://schemas.microsoft.com/office/drawing/2014/main" id="{75B6E470-6670-4C96-A644-C1C65C10F48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C7D6DD93-FD6C-403A-AA07-DF4E816FEC0D}"/>
              </a:ext>
            </a:extLst>
          </p:cNvPr>
          <p:cNvSpPr>
            <a:spLocks noGrp="1" noChangeArrowheads="1"/>
          </p:cNvSpPr>
          <p:nvPr>
            <p:ph type="body" idx="1"/>
          </p:nvPr>
        </p:nvSpPr>
        <p:spPr>
          <a:noFill/>
        </p:spPr>
        <p:txBody>
          <a:bodyPr/>
          <a:lstStyle/>
          <a:p>
            <a:pPr marL="247688" indent="-247688">
              <a:lnSpc>
                <a:spcPct val="90000"/>
              </a:lnSpc>
            </a:pPr>
            <a:r>
              <a:rPr lang="en-US" altLang="en-US" sz="1300"/>
              <a:t>Key Learning Outcome: Understanding the MJO phase monitoring diagram.</a:t>
            </a:r>
          </a:p>
          <a:p>
            <a:pPr marL="247688" indent="-247688">
              <a:lnSpc>
                <a:spcPct val="90000"/>
              </a:lnSpc>
            </a:pPr>
            <a:endParaRPr lang="en-US" altLang="en-US" sz="1300"/>
          </a:p>
          <a:p>
            <a:pPr marL="247688" indent="-247688">
              <a:lnSpc>
                <a:spcPct val="90000"/>
              </a:lnSpc>
            </a:pPr>
            <a:r>
              <a:rPr lang="en-US" altLang="en-US" sz="1300"/>
              <a:t>Dynamical model forecasts of the MJO Index – see http://www.cpc.ncep.noaa.gov/products/precip/CWlink/MJO/CLIVAR/clivar_wh.shtml .</a:t>
            </a:r>
          </a:p>
          <a:p>
            <a:pPr marL="247688" indent="-247688">
              <a:lnSpc>
                <a:spcPct val="90000"/>
              </a:lnSpc>
            </a:pPr>
            <a:r>
              <a:rPr lang="en-US" altLang="en-US" sz="1300"/>
              <a:t>MJO information: http://www.bom.gov.au/climate/mjo/ and </a:t>
            </a:r>
          </a:p>
          <a:p>
            <a:pPr marL="247688" indent="-247688">
              <a:lnSpc>
                <a:spcPct val="90000"/>
              </a:lnSpc>
            </a:pPr>
            <a:r>
              <a:rPr lang="en-US" altLang="en-US" sz="1300"/>
              <a:t>http://www.cpc.ncep.noaa.gov/products/precip/CWlink/MJO/mjo.shtml</a:t>
            </a:r>
          </a:p>
          <a:p>
            <a:pPr marL="247688" indent="-247688"/>
            <a:endParaRPr lang="en-AU" altLang="en-US"/>
          </a:p>
        </p:txBody>
      </p:sp>
    </p:spTree>
    <p:extLst>
      <p:ext uri="{BB962C8B-B14F-4D97-AF65-F5344CB8AC3E}">
        <p14:creationId xmlns:p14="http://schemas.microsoft.com/office/powerpoint/2010/main" val="286066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28578B3A-EA14-4101-974B-CC791BE223B1}"/>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6EAAB973-D3C4-42C7-9C4A-2E908408A29C}" type="slidenum">
              <a:rPr lang="en-AU" altLang="en-US">
                <a:latin typeface="Times New Roman" panose="02020603050405020304" pitchFamily="18" charset="0"/>
              </a:rPr>
              <a:pPr eaLnBrk="1" hangingPunct="1"/>
              <a:t>26</a:t>
            </a:fld>
            <a:endParaRPr lang="en-AU" altLang="en-US">
              <a:latin typeface="Times New Roman" panose="02020603050405020304" pitchFamily="18" charset="0"/>
            </a:endParaRPr>
          </a:p>
        </p:txBody>
      </p:sp>
      <p:sp>
        <p:nvSpPr>
          <p:cNvPr id="69635" name="Rectangle 2">
            <a:extLst>
              <a:ext uri="{FF2B5EF4-FFF2-40B4-BE49-F238E27FC236}">
                <a16:creationId xmlns:a16="http://schemas.microsoft.com/office/drawing/2014/main" id="{34B0E527-7362-42B9-A664-0BBD8EDF1A8F}"/>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43D43B6C-7E4A-4607-97CC-2EB72B774226}"/>
              </a:ext>
            </a:extLst>
          </p:cNvPr>
          <p:cNvSpPr>
            <a:spLocks noGrp="1" noChangeArrowheads="1"/>
          </p:cNvSpPr>
          <p:nvPr>
            <p:ph type="body" idx="1"/>
          </p:nvPr>
        </p:nvSpPr>
        <p:spPr>
          <a:noFill/>
        </p:spPr>
        <p:txBody>
          <a:bodyPr/>
          <a:lstStyle/>
          <a:p>
            <a:pPr marL="247688" indent="-247688">
              <a:lnSpc>
                <a:spcPct val="90000"/>
              </a:lnSpc>
            </a:pPr>
            <a:r>
              <a:rPr lang="en-AU" altLang="en-US" sz="1100"/>
              <a:t>Archive available at https://www.cpc.ncep.noaa.gov/products/precip/CWlink/MJO/ARCHIVE/PPT/</a:t>
            </a:r>
          </a:p>
        </p:txBody>
      </p:sp>
    </p:spTree>
    <p:extLst>
      <p:ext uri="{BB962C8B-B14F-4D97-AF65-F5344CB8AC3E}">
        <p14:creationId xmlns:p14="http://schemas.microsoft.com/office/powerpoint/2010/main" val="1040078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28578B3A-EA14-4101-974B-CC791BE223B1}"/>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6EAAB973-D3C4-42C7-9C4A-2E908408A29C}" type="slidenum">
              <a:rPr lang="en-AU" altLang="en-US">
                <a:latin typeface="Times New Roman" panose="02020603050405020304" pitchFamily="18" charset="0"/>
              </a:rPr>
              <a:pPr eaLnBrk="1" hangingPunct="1"/>
              <a:t>27</a:t>
            </a:fld>
            <a:endParaRPr lang="en-AU" altLang="en-US">
              <a:latin typeface="Times New Roman" panose="02020603050405020304" pitchFamily="18" charset="0"/>
            </a:endParaRPr>
          </a:p>
        </p:txBody>
      </p:sp>
      <p:sp>
        <p:nvSpPr>
          <p:cNvPr id="69635" name="Rectangle 2">
            <a:extLst>
              <a:ext uri="{FF2B5EF4-FFF2-40B4-BE49-F238E27FC236}">
                <a16:creationId xmlns:a16="http://schemas.microsoft.com/office/drawing/2014/main" id="{34B0E527-7362-42B9-A664-0BBD8EDF1A8F}"/>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43D43B6C-7E4A-4607-97CC-2EB72B774226}"/>
              </a:ext>
            </a:extLst>
          </p:cNvPr>
          <p:cNvSpPr>
            <a:spLocks noGrp="1" noChangeArrowheads="1"/>
          </p:cNvSpPr>
          <p:nvPr>
            <p:ph type="body" idx="1"/>
          </p:nvPr>
        </p:nvSpPr>
        <p:spPr>
          <a:noFill/>
        </p:spPr>
        <p:txBody>
          <a:bodyPr/>
          <a:lstStyle/>
          <a:p>
            <a:pPr marL="247688" indent="-247688">
              <a:lnSpc>
                <a:spcPct val="90000"/>
              </a:lnSpc>
            </a:pPr>
            <a:r>
              <a:rPr lang="en-AU" altLang="en-US" sz="1100" dirty="0"/>
              <a:t>Available at https://www.cpc.ncep.noaa.gov/products/precip/CWlink/MJO/MJO_summary.pdf</a:t>
            </a:r>
          </a:p>
        </p:txBody>
      </p:sp>
    </p:spTree>
    <p:extLst>
      <p:ext uri="{BB962C8B-B14F-4D97-AF65-F5344CB8AC3E}">
        <p14:creationId xmlns:p14="http://schemas.microsoft.com/office/powerpoint/2010/main" val="4127596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BAEA275-EE8C-43F8-9FE7-F193C0669827}"/>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2DDFD263-A5B1-4B6F-982E-8FD05EC51394}" type="slidenum">
              <a:rPr lang="en-AU" altLang="en-US">
                <a:latin typeface="Times New Roman" panose="02020603050405020304" pitchFamily="18" charset="0"/>
              </a:rPr>
              <a:pPr eaLnBrk="1" hangingPunct="1"/>
              <a:t>28</a:t>
            </a:fld>
            <a:endParaRPr lang="en-AU" altLang="en-US">
              <a:latin typeface="Times New Roman" panose="02020603050405020304" pitchFamily="18" charset="0"/>
            </a:endParaRPr>
          </a:p>
        </p:txBody>
      </p:sp>
      <p:sp>
        <p:nvSpPr>
          <p:cNvPr id="61443" name="Rectangle 2">
            <a:extLst>
              <a:ext uri="{FF2B5EF4-FFF2-40B4-BE49-F238E27FC236}">
                <a16:creationId xmlns:a16="http://schemas.microsoft.com/office/drawing/2014/main" id="{51E7EEC3-6928-42BA-88D7-9B5FC0F0267C}"/>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70F3C5EE-8730-48B6-8E64-7F82EDDE0D3A}"/>
              </a:ext>
            </a:extLst>
          </p:cNvPr>
          <p:cNvSpPr>
            <a:spLocks noGrp="1" noChangeArrowheads="1"/>
          </p:cNvSpPr>
          <p:nvPr>
            <p:ph type="body" idx="1"/>
          </p:nvPr>
        </p:nvSpPr>
        <p:spPr>
          <a:noFill/>
        </p:spPr>
        <p:txBody>
          <a:bodyPr/>
          <a:lstStyle/>
          <a:p>
            <a:pPr marL="247688" indent="-247688"/>
            <a:r>
              <a:rPr lang="en-AU" altLang="en-US" dirty="0"/>
              <a:t>MJO first studied in the 1970s. It’s the strongest mode of </a:t>
            </a:r>
            <a:r>
              <a:rPr lang="en-AU" altLang="en-US" dirty="0" err="1"/>
              <a:t>intraseasonal</a:t>
            </a:r>
            <a:r>
              <a:rPr lang="en-AU" altLang="en-US" dirty="0"/>
              <a:t> variability on Earth. </a:t>
            </a:r>
          </a:p>
          <a:p>
            <a:pPr marL="247688" indent="-247688"/>
            <a:r>
              <a:rPr lang="en-AU" altLang="en-US" dirty="0"/>
              <a:t>The MJO is characterized by an eastward progression of large regions of both enhanced and suppressed tropical rainfall, observed mainly over the </a:t>
            </a:r>
            <a:r>
              <a:rPr lang="en-AU" altLang="en-US" dirty="0">
                <a:hlinkClick r:id="rId3" tooltip="Indian Ocean"/>
              </a:rPr>
              <a:t>Indian Ocean</a:t>
            </a:r>
            <a:r>
              <a:rPr lang="en-AU" altLang="en-US" dirty="0"/>
              <a:t> and </a:t>
            </a:r>
            <a:r>
              <a:rPr lang="en-AU" altLang="en-US" dirty="0">
                <a:hlinkClick r:id="rId4" tooltip="Pacific Ocean"/>
              </a:rPr>
              <a:t>Pacific Ocean</a:t>
            </a:r>
            <a:r>
              <a:rPr lang="en-AU" altLang="en-US" dirty="0"/>
              <a:t>. </a:t>
            </a:r>
          </a:p>
          <a:p>
            <a:pPr marL="247688" indent="-247688"/>
            <a:r>
              <a:rPr lang="en-AU" altLang="en-US" dirty="0"/>
              <a:t>The anomalous rainfall is usually first evident over the western Indian Ocean and remains evident as it propagates over the very warm ocean waters of the western and central tropical Pacific. </a:t>
            </a:r>
          </a:p>
          <a:p>
            <a:pPr marL="247688" indent="-247688"/>
            <a:r>
              <a:rPr lang="en-AU" altLang="en-US" dirty="0"/>
              <a:t>The wet phase of enhanced convection and </a:t>
            </a:r>
            <a:r>
              <a:rPr lang="en-AU" altLang="en-US" dirty="0">
                <a:hlinkClick r:id="rId5" tooltip="Precipitation (meteorology)"/>
              </a:rPr>
              <a:t>precipitation</a:t>
            </a:r>
            <a:r>
              <a:rPr lang="en-AU" altLang="en-US" dirty="0"/>
              <a:t> is followed by a dry phase where </a:t>
            </a:r>
            <a:r>
              <a:rPr lang="en-AU" altLang="en-US" dirty="0">
                <a:hlinkClick r:id="rId6" tooltip="Thunderstorm"/>
              </a:rPr>
              <a:t>thunderstorm</a:t>
            </a:r>
            <a:r>
              <a:rPr lang="en-AU" altLang="en-US" dirty="0"/>
              <a:t> activity is suppressed. Each cycle lasts approximately 30–60 days.</a:t>
            </a:r>
          </a:p>
          <a:p>
            <a:pPr marL="247688" indent="-247688"/>
            <a:endParaRPr lang="en-AU" altLang="en-US" dirty="0"/>
          </a:p>
          <a:p>
            <a:pPr marL="247688" indent="-247688"/>
            <a:r>
              <a:rPr lang="en-AU" altLang="en-US" dirty="0"/>
              <a:t>Alternative Names: 30-60 day wave, 40-50 day wave, intra-seasonal oscillation.</a:t>
            </a:r>
          </a:p>
          <a:p>
            <a:pPr marL="247688" indent="-247688"/>
            <a:endParaRPr lang="en-AU" altLang="en-US" dirty="0"/>
          </a:p>
          <a:p>
            <a:pPr marL="247688" indent="-247688"/>
            <a:r>
              <a:rPr lang="en-AU" altLang="en-US" dirty="0"/>
              <a:t>Why is it important?:</a:t>
            </a:r>
          </a:p>
          <a:p>
            <a:pPr marL="247688" indent="-247688">
              <a:buFontTx/>
              <a:buAutoNum type="arabicPeriod"/>
            </a:pPr>
            <a:r>
              <a:rPr lang="en-AU" altLang="en-US" dirty="0"/>
              <a:t>Brings active and break phases of the monsoon or wet season.</a:t>
            </a:r>
          </a:p>
          <a:p>
            <a:pPr marL="247688" indent="-247688">
              <a:buFontTx/>
              <a:buAutoNum type="arabicPeriod"/>
            </a:pPr>
            <a:r>
              <a:rPr lang="en-AU" altLang="en-US" dirty="0"/>
              <a:t>Increases the chance of tropical cyclones.</a:t>
            </a:r>
          </a:p>
          <a:p>
            <a:pPr marL="247688" indent="-247688">
              <a:buFontTx/>
              <a:buAutoNum type="arabicPeriod"/>
            </a:pPr>
            <a:r>
              <a:rPr lang="en-US" altLang="en-US" dirty="0"/>
              <a:t>Associated westerly wind burst (WWB) can play a critical role in the development of El Nino events</a:t>
            </a:r>
          </a:p>
          <a:p>
            <a:pPr marL="247688" indent="-247688">
              <a:buFontTx/>
              <a:buAutoNum type="arabicPeriod"/>
            </a:pPr>
            <a:r>
              <a:rPr lang="en-US" altLang="en-US" dirty="0"/>
              <a:t>More active in the southern summer/autumn.</a:t>
            </a:r>
          </a:p>
          <a:p>
            <a:pPr marL="247688" indent="-247688">
              <a:buFontTx/>
              <a:buAutoNum type="arabicPeriod"/>
            </a:pPr>
            <a:r>
              <a:rPr lang="en-US" altLang="en-US" dirty="0"/>
              <a:t>Generally less prevalent during ENSO events, especially the stronger ones (either La Nina or El Nino)</a:t>
            </a:r>
            <a:endParaRPr lang="en-AU" altLang="en-US" dirty="0"/>
          </a:p>
        </p:txBody>
      </p:sp>
    </p:spTree>
    <p:extLst>
      <p:ext uri="{BB962C8B-B14F-4D97-AF65-F5344CB8AC3E}">
        <p14:creationId xmlns:p14="http://schemas.microsoft.com/office/powerpoint/2010/main" val="3077028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BAEA275-EE8C-43F8-9FE7-F193C0669827}"/>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2DDFD263-A5B1-4B6F-982E-8FD05EC51394}" type="slidenum">
              <a:rPr lang="en-AU" altLang="en-US">
                <a:latin typeface="Times New Roman" panose="02020603050405020304" pitchFamily="18" charset="0"/>
              </a:rPr>
              <a:pPr eaLnBrk="1" hangingPunct="1"/>
              <a:t>29</a:t>
            </a:fld>
            <a:endParaRPr lang="en-AU" altLang="en-US">
              <a:latin typeface="Times New Roman" panose="02020603050405020304" pitchFamily="18" charset="0"/>
            </a:endParaRPr>
          </a:p>
        </p:txBody>
      </p:sp>
      <p:sp>
        <p:nvSpPr>
          <p:cNvPr id="61443" name="Rectangle 2">
            <a:extLst>
              <a:ext uri="{FF2B5EF4-FFF2-40B4-BE49-F238E27FC236}">
                <a16:creationId xmlns:a16="http://schemas.microsoft.com/office/drawing/2014/main" id="{51E7EEC3-6928-42BA-88D7-9B5FC0F0267C}"/>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70F3C5EE-8730-48B6-8E64-7F82EDDE0D3A}"/>
              </a:ext>
            </a:extLst>
          </p:cNvPr>
          <p:cNvSpPr>
            <a:spLocks noGrp="1" noChangeArrowheads="1"/>
          </p:cNvSpPr>
          <p:nvPr>
            <p:ph type="body" idx="1"/>
          </p:nvPr>
        </p:nvSpPr>
        <p:spPr>
          <a:noFill/>
        </p:spPr>
        <p:txBody>
          <a:bodyPr/>
          <a:lstStyle/>
          <a:p>
            <a:pPr marL="247688" indent="-247688"/>
            <a:endParaRPr lang="en-AU" altLang="en-US" dirty="0"/>
          </a:p>
        </p:txBody>
      </p:sp>
    </p:spTree>
    <p:extLst>
      <p:ext uri="{BB962C8B-B14F-4D97-AF65-F5344CB8AC3E}">
        <p14:creationId xmlns:p14="http://schemas.microsoft.com/office/powerpoint/2010/main" val="1084177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BAEA275-EE8C-43F8-9FE7-F193C0669827}"/>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2DDFD263-A5B1-4B6F-982E-8FD05EC51394}" type="slidenum">
              <a:rPr lang="en-AU" altLang="en-US">
                <a:latin typeface="Times New Roman" panose="02020603050405020304" pitchFamily="18" charset="0"/>
              </a:rPr>
              <a:pPr eaLnBrk="1" hangingPunct="1"/>
              <a:t>30</a:t>
            </a:fld>
            <a:endParaRPr lang="en-AU" altLang="en-US">
              <a:latin typeface="Times New Roman" panose="02020603050405020304" pitchFamily="18" charset="0"/>
            </a:endParaRPr>
          </a:p>
        </p:txBody>
      </p:sp>
      <p:sp>
        <p:nvSpPr>
          <p:cNvPr id="61443" name="Rectangle 2">
            <a:extLst>
              <a:ext uri="{FF2B5EF4-FFF2-40B4-BE49-F238E27FC236}">
                <a16:creationId xmlns:a16="http://schemas.microsoft.com/office/drawing/2014/main" id="{51E7EEC3-6928-42BA-88D7-9B5FC0F0267C}"/>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70F3C5EE-8730-48B6-8E64-7F82EDDE0D3A}"/>
              </a:ext>
            </a:extLst>
          </p:cNvPr>
          <p:cNvSpPr>
            <a:spLocks noGrp="1" noChangeArrowheads="1"/>
          </p:cNvSpPr>
          <p:nvPr>
            <p:ph type="body" idx="1"/>
          </p:nvPr>
        </p:nvSpPr>
        <p:spPr>
          <a:noFill/>
        </p:spPr>
        <p:txBody>
          <a:bodyPr/>
          <a:lstStyle/>
          <a:p>
            <a:pPr marL="247688" indent="-247688"/>
            <a:endParaRPr lang="en-AU" altLang="en-US"/>
          </a:p>
        </p:txBody>
      </p:sp>
    </p:spTree>
    <p:extLst>
      <p:ext uri="{BB962C8B-B14F-4D97-AF65-F5344CB8AC3E}">
        <p14:creationId xmlns:p14="http://schemas.microsoft.com/office/powerpoint/2010/main" val="82926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283D929C-DB50-4237-90A1-546526A96D28}"/>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800350D2-4E65-4A86-9994-C84B3FA1C06D}" type="slidenum">
              <a:rPr lang="en-AU" altLang="en-US">
                <a:latin typeface="Times New Roman" panose="02020603050405020304" pitchFamily="18" charset="0"/>
              </a:rPr>
              <a:pPr eaLnBrk="1" hangingPunct="1"/>
              <a:t>5</a:t>
            </a:fld>
            <a:endParaRPr lang="en-AU" altLang="en-US">
              <a:latin typeface="Times New Roman" panose="02020603050405020304" pitchFamily="18" charset="0"/>
            </a:endParaRPr>
          </a:p>
        </p:txBody>
      </p:sp>
      <p:sp>
        <p:nvSpPr>
          <p:cNvPr id="78851" name="Rectangle 2">
            <a:extLst>
              <a:ext uri="{FF2B5EF4-FFF2-40B4-BE49-F238E27FC236}">
                <a16:creationId xmlns:a16="http://schemas.microsoft.com/office/drawing/2014/main" id="{70F74BE1-8FEE-4A5B-9FA3-4303DA72F37F}"/>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B9DE885F-A24B-475E-B442-17FBB8555D81}"/>
              </a:ext>
            </a:extLst>
          </p:cNvPr>
          <p:cNvSpPr>
            <a:spLocks noGrp="1" noChangeArrowheads="1"/>
          </p:cNvSpPr>
          <p:nvPr>
            <p:ph type="body" idx="1"/>
          </p:nvPr>
        </p:nvSpPr>
        <p:spPr>
          <a:noFill/>
        </p:spPr>
        <p:txBody>
          <a:bodyPr/>
          <a:lstStyle/>
          <a:p>
            <a:pPr marL="247688" indent="-247688"/>
            <a:endParaRPr lang="en-AU" altLang="en-US"/>
          </a:p>
        </p:txBody>
      </p:sp>
    </p:spTree>
    <p:extLst>
      <p:ext uri="{BB962C8B-B14F-4D97-AF65-F5344CB8AC3E}">
        <p14:creationId xmlns:p14="http://schemas.microsoft.com/office/powerpoint/2010/main" val="58474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283D929C-DB50-4237-90A1-546526A96D28}"/>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800350D2-4E65-4A86-9994-C84B3FA1C06D}" type="slidenum">
              <a:rPr lang="en-AU" altLang="en-US">
                <a:latin typeface="Times New Roman" panose="02020603050405020304" pitchFamily="18" charset="0"/>
              </a:rPr>
              <a:pPr eaLnBrk="1" hangingPunct="1"/>
              <a:t>6</a:t>
            </a:fld>
            <a:endParaRPr lang="en-AU" altLang="en-US">
              <a:latin typeface="Times New Roman" panose="02020603050405020304" pitchFamily="18" charset="0"/>
            </a:endParaRPr>
          </a:p>
        </p:txBody>
      </p:sp>
      <p:sp>
        <p:nvSpPr>
          <p:cNvPr id="78851" name="Rectangle 2">
            <a:extLst>
              <a:ext uri="{FF2B5EF4-FFF2-40B4-BE49-F238E27FC236}">
                <a16:creationId xmlns:a16="http://schemas.microsoft.com/office/drawing/2014/main" id="{70F74BE1-8FEE-4A5B-9FA3-4303DA72F37F}"/>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B9DE885F-A24B-475E-B442-17FBB8555D81}"/>
              </a:ext>
            </a:extLst>
          </p:cNvPr>
          <p:cNvSpPr>
            <a:spLocks noGrp="1" noChangeArrowheads="1"/>
          </p:cNvSpPr>
          <p:nvPr>
            <p:ph type="body" idx="1"/>
          </p:nvPr>
        </p:nvSpPr>
        <p:spPr>
          <a:noFill/>
        </p:spPr>
        <p:txBody>
          <a:bodyPr/>
          <a:lstStyle/>
          <a:p>
            <a:pPr marL="247688" indent="-247688"/>
            <a:r>
              <a:rPr lang="en-AU" altLang="en-US" dirty="0"/>
              <a:t>Key Learning Outcomes:</a:t>
            </a:r>
          </a:p>
          <a:p>
            <a:pPr marL="247688" indent="-247688">
              <a:buFontTx/>
              <a:buAutoNum type="arabicPeriod"/>
            </a:pPr>
            <a:r>
              <a:rPr lang="en-AU" altLang="en-US" dirty="0"/>
              <a:t>Rain and cloud follow the warmest waters </a:t>
            </a:r>
            <a:r>
              <a:rPr lang="en-AU" altLang="en-US" dirty="0">
                <a:sym typeface="Wingdings" panose="05000000000000000000" pitchFamily="2" charset="2"/>
              </a:rPr>
              <a:t> causes changes in the winds  causes changes in the ocean temperatures  causes changes in the rain and cloud etc. The process is self-reinforcing = POSITIVE FEEDBACK. El Nino and La Nina events are COUPLED modes of the Pacific climate system. That is, the ocean and atmosphere act together.</a:t>
            </a:r>
          </a:p>
          <a:p>
            <a:pPr marL="247688" indent="-247688">
              <a:buFontTx/>
              <a:buAutoNum type="arabicPeriod"/>
            </a:pPr>
            <a:r>
              <a:rPr lang="en-AU" altLang="en-US" dirty="0"/>
              <a:t>The effects of ENSO spread beyond the equatorial regions (e.g. to Australia and the USA); these remote effects are called TELECONNECTIONS.</a:t>
            </a:r>
          </a:p>
          <a:p>
            <a:pPr marL="247688" indent="-247688">
              <a:buFontTx/>
              <a:buAutoNum type="arabicPeriod"/>
            </a:pPr>
            <a:r>
              <a:rPr lang="en-AU" altLang="en-US" dirty="0"/>
              <a:t>The east-west atmospheric circulation loop is called the WALKER CIRCULATION.</a:t>
            </a:r>
          </a:p>
          <a:p>
            <a:pPr marL="247688" indent="-247688">
              <a:buFontTx/>
              <a:buAutoNum type="arabicPeriod"/>
            </a:pPr>
            <a:r>
              <a:rPr lang="en-AU" altLang="en-US" dirty="0"/>
              <a:t>ENSO events usually develop around the middle of the year, reach maturity around December or January and then decay to neutral by around April or May. This typical life cycle is the source of the climate predictability across the Pacific.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B6E00510-44A3-45E5-A15B-E5A5C49AC4CF}"/>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D5E5C44F-04E8-47D5-8143-E4DD5E24AED0}" type="slidenum">
              <a:rPr lang="en-AU" altLang="en-US">
                <a:latin typeface="Times New Roman" panose="02020603050405020304" pitchFamily="18" charset="0"/>
              </a:rPr>
              <a:pPr eaLnBrk="1" hangingPunct="1"/>
              <a:t>7</a:t>
            </a:fld>
            <a:endParaRPr lang="en-AU" altLang="en-US">
              <a:latin typeface="Times New Roman" panose="02020603050405020304" pitchFamily="18" charset="0"/>
            </a:endParaRPr>
          </a:p>
        </p:txBody>
      </p:sp>
      <p:sp>
        <p:nvSpPr>
          <p:cNvPr id="73731" name="Rectangle 2">
            <a:extLst>
              <a:ext uri="{FF2B5EF4-FFF2-40B4-BE49-F238E27FC236}">
                <a16:creationId xmlns:a16="http://schemas.microsoft.com/office/drawing/2014/main" id="{D78DAFD6-4416-4E7A-A016-0DDF1C1B1A6A}"/>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0F0F4063-3768-4625-8FED-4C27A61E13E9}"/>
              </a:ext>
            </a:extLst>
          </p:cNvPr>
          <p:cNvSpPr>
            <a:spLocks noGrp="1" noChangeArrowheads="1"/>
          </p:cNvSpPr>
          <p:nvPr>
            <p:ph type="body" idx="1"/>
          </p:nvPr>
        </p:nvSpPr>
        <p:spPr>
          <a:noFill/>
        </p:spPr>
        <p:txBody>
          <a:bodyPr/>
          <a:lstStyle/>
          <a:p>
            <a:pPr eaLnBrk="1" hangingPunct="1"/>
            <a:r>
              <a:rPr lang="en-AU" altLang="en-US" dirty="0"/>
              <a:t>This is the December average SST pattern over 1981-2010.</a:t>
            </a:r>
          </a:p>
          <a:p>
            <a:pPr eaLnBrk="1" hangingPunct="1"/>
            <a:r>
              <a:rPr lang="en-AU" altLang="en-US" dirty="0"/>
              <a:t>Note the axes of the ITCZ and SPCZ are reflected in the SSTs.</a:t>
            </a:r>
          </a:p>
          <a:p>
            <a:r>
              <a:rPr lang="en-AU" b="1" dirty="0"/>
              <a:t>Main Features </a:t>
            </a:r>
          </a:p>
          <a:p>
            <a:endParaRPr lang="en-AU" dirty="0"/>
          </a:p>
          <a:p>
            <a:r>
              <a:rPr lang="en-AU" b="1" dirty="0">
                <a:solidFill>
                  <a:srgbClr val="C00000"/>
                </a:solidFill>
              </a:rPr>
              <a:t>WPWP</a:t>
            </a:r>
          </a:p>
          <a:p>
            <a:endParaRPr lang="en-AU" dirty="0"/>
          </a:p>
          <a:p>
            <a:r>
              <a:rPr lang="en-AU" dirty="0"/>
              <a:t>The axes of the </a:t>
            </a:r>
            <a:r>
              <a:rPr lang="en-AU" b="1" dirty="0">
                <a:solidFill>
                  <a:srgbClr val="C00000"/>
                </a:solidFill>
              </a:rPr>
              <a:t>ITCZ</a:t>
            </a:r>
            <a:r>
              <a:rPr lang="en-AU" dirty="0">
                <a:solidFill>
                  <a:srgbClr val="C00000"/>
                </a:solidFill>
              </a:rPr>
              <a:t> </a:t>
            </a:r>
            <a:r>
              <a:rPr lang="en-AU" dirty="0"/>
              <a:t>and </a:t>
            </a:r>
            <a:r>
              <a:rPr lang="en-AU" b="1" dirty="0">
                <a:solidFill>
                  <a:srgbClr val="C00000"/>
                </a:solidFill>
              </a:rPr>
              <a:t>SPCZ</a:t>
            </a:r>
            <a:r>
              <a:rPr lang="en-AU" dirty="0"/>
              <a:t> are reflected in the SSTs</a:t>
            </a:r>
          </a:p>
          <a:p>
            <a:endParaRPr lang="en-AU" b="1" dirty="0">
              <a:solidFill>
                <a:srgbClr val="C00000"/>
              </a:solidFill>
            </a:endParaRPr>
          </a:p>
          <a:p>
            <a:r>
              <a:rPr lang="en-AU" dirty="0"/>
              <a:t>Equatorial Pacific </a:t>
            </a:r>
            <a:r>
              <a:rPr lang="en-AU" b="1" dirty="0">
                <a:solidFill>
                  <a:srgbClr val="C00000"/>
                </a:solidFill>
              </a:rPr>
              <a:t>Cold Tongue </a:t>
            </a:r>
          </a:p>
          <a:p>
            <a:endParaRPr lang="en-AU" dirty="0"/>
          </a:p>
          <a:p>
            <a:r>
              <a:rPr lang="en-AU" dirty="0"/>
              <a:t>Cold current along the west coast of South America</a:t>
            </a:r>
          </a:p>
          <a:p>
            <a:pPr eaLnBrk="1" hangingPunct="1"/>
            <a:endParaRPr lang="en-AU"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C8B73C9C-5415-460D-A2E6-B56BCB826B57}"/>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2A73F126-F3ED-4255-B054-A0A75F603D1D}" type="slidenum">
              <a:rPr lang="en-AU" altLang="en-US">
                <a:latin typeface="Times New Roman" panose="02020603050405020304" pitchFamily="18" charset="0"/>
              </a:rPr>
              <a:pPr eaLnBrk="1" hangingPunct="1"/>
              <a:t>8</a:t>
            </a:fld>
            <a:endParaRPr lang="en-AU" altLang="en-US">
              <a:latin typeface="Times New Roman" panose="02020603050405020304" pitchFamily="18" charset="0"/>
            </a:endParaRPr>
          </a:p>
        </p:txBody>
      </p:sp>
      <p:sp>
        <p:nvSpPr>
          <p:cNvPr id="74755" name="Rectangle 2">
            <a:extLst>
              <a:ext uri="{FF2B5EF4-FFF2-40B4-BE49-F238E27FC236}">
                <a16:creationId xmlns:a16="http://schemas.microsoft.com/office/drawing/2014/main" id="{8BD88179-7A11-44C5-A0FB-5F6458267EDA}"/>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15BA9A7-9D73-4004-8248-ED6D34DDC5F5}"/>
              </a:ext>
            </a:extLst>
          </p:cNvPr>
          <p:cNvSpPr>
            <a:spLocks noGrp="1" noChangeArrowheads="1"/>
          </p:cNvSpPr>
          <p:nvPr>
            <p:ph type="body" idx="1"/>
          </p:nvPr>
        </p:nvSpPr>
        <p:spPr>
          <a:noFill/>
        </p:spPr>
        <p:txBody>
          <a:bodyPr/>
          <a:lstStyle/>
          <a:p>
            <a:pPr eaLnBrk="1" hangingPunct="1"/>
            <a:r>
              <a:rPr lang="en-AU" altLang="en-US" dirty="0"/>
              <a:t>This is a December average pattern over 11 El Nino events; December is commonly the month of peak warming.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7BC4163-443B-4DC3-8CE5-7BD91EEF14FD}"/>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0184DE4E-9A7D-4FEB-99CE-71F5ECD9D84C}" type="slidenum">
              <a:rPr lang="en-AU" altLang="en-US">
                <a:latin typeface="Times New Roman" panose="02020603050405020304" pitchFamily="18" charset="0"/>
              </a:rPr>
              <a:pPr eaLnBrk="1" hangingPunct="1"/>
              <a:t>9</a:t>
            </a:fld>
            <a:endParaRPr lang="en-AU" altLang="en-US">
              <a:latin typeface="Times New Roman" panose="02020603050405020304" pitchFamily="18" charset="0"/>
            </a:endParaRPr>
          </a:p>
        </p:txBody>
      </p:sp>
      <p:sp>
        <p:nvSpPr>
          <p:cNvPr id="76803" name="Rectangle 2">
            <a:extLst>
              <a:ext uri="{FF2B5EF4-FFF2-40B4-BE49-F238E27FC236}">
                <a16:creationId xmlns:a16="http://schemas.microsoft.com/office/drawing/2014/main" id="{7939F9B3-E5BA-4B25-A45D-0FEE161B96DC}"/>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042B2965-2530-4929-9AA2-148548B6C520}"/>
              </a:ext>
            </a:extLst>
          </p:cNvPr>
          <p:cNvSpPr>
            <a:spLocks noGrp="1" noChangeArrowheads="1"/>
          </p:cNvSpPr>
          <p:nvPr>
            <p:ph type="body" idx="1"/>
          </p:nvPr>
        </p:nvSpPr>
        <p:spPr>
          <a:noFill/>
        </p:spPr>
        <p:txBody>
          <a:bodyPr/>
          <a:lstStyle/>
          <a:p>
            <a:pPr eaLnBrk="1" hangingPunct="1"/>
            <a:r>
              <a:rPr lang="en-AU" altLang="en-US" dirty="0"/>
              <a:t>This is a December average pattern over 13 La Nina events to compare with the El Nino composite.</a:t>
            </a:r>
          </a:p>
          <a:p>
            <a:pPr eaLnBrk="1" hangingPunct="1"/>
            <a:r>
              <a:rPr lang="en-AU" altLang="en-US" dirty="0"/>
              <a:t>During a La Nina, SSTs in the central and eastern pacific are typically below normal.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DD8A2A8F-68EC-4EAC-8FF4-E2EECDF68D4D}"/>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1CAA6CFA-E28B-4AFE-B5CD-960E896E9B5C}" type="slidenum">
              <a:rPr lang="en-AU" altLang="en-US">
                <a:latin typeface="Times New Roman" panose="02020603050405020304" pitchFamily="18" charset="0"/>
              </a:rPr>
              <a:pPr eaLnBrk="1" hangingPunct="1"/>
              <a:t>10</a:t>
            </a:fld>
            <a:endParaRPr lang="en-AU" altLang="en-US">
              <a:latin typeface="Times New Roman" panose="02020603050405020304" pitchFamily="18" charset="0"/>
            </a:endParaRPr>
          </a:p>
        </p:txBody>
      </p:sp>
      <p:sp>
        <p:nvSpPr>
          <p:cNvPr id="79875" name="Rectangle 2">
            <a:extLst>
              <a:ext uri="{FF2B5EF4-FFF2-40B4-BE49-F238E27FC236}">
                <a16:creationId xmlns:a16="http://schemas.microsoft.com/office/drawing/2014/main" id="{C5B2AD1E-2E7F-4BFE-8F83-D19A730AED60}"/>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D7689EBD-CD6D-4A9C-84BE-EC1B6698CA8C}"/>
              </a:ext>
            </a:extLst>
          </p:cNvPr>
          <p:cNvSpPr>
            <a:spLocks noGrp="1" noChangeArrowheads="1"/>
          </p:cNvSpPr>
          <p:nvPr>
            <p:ph type="body" idx="1"/>
          </p:nvPr>
        </p:nvSpPr>
        <p:spPr>
          <a:noFill/>
        </p:spPr>
        <p:txBody>
          <a:bodyPr/>
          <a:lstStyle/>
          <a:p>
            <a:pPr eaLnBrk="1" hangingPunct="1"/>
            <a:r>
              <a:rPr lang="en-AU" altLang="en-US" dirty="0"/>
              <a:t>Rainfall is strongly influenced by SSTs. </a:t>
            </a:r>
          </a:p>
          <a:p>
            <a:pPr eaLnBrk="1" hangingPunct="1"/>
            <a:r>
              <a:rPr lang="en-AU" altLang="en-US" dirty="0"/>
              <a:t>Note that the maximum rainfall anomaly is NOT found over the maximum SST anomaly. Rather, it is close to the maximum actual SST.</a:t>
            </a:r>
          </a:p>
          <a:p>
            <a:pPr eaLnBrk="1" hangingPunct="1"/>
            <a:r>
              <a:rPr lang="en-AU" altLang="en-US" dirty="0"/>
              <a:t>The mean La Nina rainfall pattern is almost the reverse of the El Nino pattern.</a:t>
            </a:r>
          </a:p>
          <a:p>
            <a:pPr eaLnBrk="1" hangingPunct="1"/>
            <a:r>
              <a:rPr lang="en-AU" altLang="en-US" dirty="0"/>
              <a:t>During a La Nina, decreased rainfall is typically found in the central and eastern Pacific over the anomalously cool water, with a corresponding increase in rainfall across the southwestern Pacific and the maritime continent.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6F15E04-6F9A-4CCA-A91A-134F1473D76F}"/>
              </a:ext>
            </a:extLst>
          </p:cNvPr>
          <p:cNvSpPr>
            <a:spLocks noGrp="1" noChangeArrowheads="1"/>
          </p:cNvSpPr>
          <p:nvPr>
            <p:ph type="sldNum" sz="quarter" idx="5"/>
          </p:nvPr>
        </p:nvSpPr>
        <p:spPr>
          <a:noFill/>
        </p:spPr>
        <p:txBody>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804986" indent="-309610" eaLnBrk="0" hangingPunct="0">
              <a:defRPr>
                <a:solidFill>
                  <a:schemeClr val="tx1"/>
                </a:solidFill>
                <a:latin typeface="Helvetica" panose="020B0604020202020204" pitchFamily="34" charset="0"/>
                <a:ea typeface="ＭＳ Ｐゴシック" panose="020B0600070205080204" pitchFamily="34" charset="-128"/>
              </a:defRPr>
            </a:lvl2pPr>
            <a:lvl3pPr marL="1238441" indent="-247688" eaLnBrk="0" hangingPunct="0">
              <a:defRPr>
                <a:solidFill>
                  <a:schemeClr val="tx1"/>
                </a:solidFill>
                <a:latin typeface="Helvetica" panose="020B0604020202020204" pitchFamily="34" charset="0"/>
                <a:ea typeface="ＭＳ Ｐゴシック" panose="020B0600070205080204" pitchFamily="34" charset="-128"/>
              </a:defRPr>
            </a:lvl3pPr>
            <a:lvl4pPr marL="1733817" indent="-247688" eaLnBrk="0" hangingPunct="0">
              <a:defRPr>
                <a:solidFill>
                  <a:schemeClr val="tx1"/>
                </a:solidFill>
                <a:latin typeface="Helvetica" panose="020B0604020202020204" pitchFamily="34" charset="0"/>
                <a:ea typeface="ＭＳ Ｐゴシック" panose="020B0600070205080204" pitchFamily="34" charset="-128"/>
              </a:defRPr>
            </a:lvl4pPr>
            <a:lvl5pPr marL="2229193" indent="-247688" eaLnBrk="0" hangingPunct="0">
              <a:defRPr>
                <a:solidFill>
                  <a:schemeClr val="tx1"/>
                </a:solidFill>
                <a:latin typeface="Helvetica" panose="020B0604020202020204" pitchFamily="34" charset="0"/>
                <a:ea typeface="ＭＳ Ｐゴシック" panose="020B0600070205080204" pitchFamily="34" charset="-128"/>
              </a:defRPr>
            </a:lvl5pPr>
            <a:lvl6pPr marL="2724569"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219945"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715322"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4210698" indent="-247688"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fld id="{354EA190-7564-4BD2-9935-70F2D0047F0D}" type="slidenum">
              <a:rPr lang="en-AU" altLang="en-US">
                <a:latin typeface="Times New Roman" panose="02020603050405020304" pitchFamily="18" charset="0"/>
              </a:rPr>
              <a:pPr eaLnBrk="1" hangingPunct="1"/>
              <a:t>11</a:t>
            </a:fld>
            <a:endParaRPr lang="en-AU" altLang="en-US">
              <a:latin typeface="Times New Roman" panose="02020603050405020304" pitchFamily="18" charset="0"/>
            </a:endParaRPr>
          </a:p>
        </p:txBody>
      </p:sp>
      <p:sp>
        <p:nvSpPr>
          <p:cNvPr id="81923" name="Rectangle 2">
            <a:extLst>
              <a:ext uri="{FF2B5EF4-FFF2-40B4-BE49-F238E27FC236}">
                <a16:creationId xmlns:a16="http://schemas.microsoft.com/office/drawing/2014/main" id="{EFA4A7A8-044A-47A5-BFDE-B429A0D9F6ED}"/>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2A1F2AC2-32E2-4E96-A9FE-4C10405C35CB}"/>
              </a:ext>
            </a:extLst>
          </p:cNvPr>
          <p:cNvSpPr>
            <a:spLocks noGrp="1" noChangeArrowheads="1"/>
          </p:cNvSpPr>
          <p:nvPr>
            <p:ph type="body" idx="1"/>
          </p:nvPr>
        </p:nvSpPr>
        <p:spPr>
          <a:noFill/>
        </p:spPr>
        <p:txBody>
          <a:bodyPr/>
          <a:lstStyle/>
          <a:p>
            <a:pPr marL="247688" indent="-247688"/>
            <a:r>
              <a:rPr lang="en-AU" altLang="en-US" dirty="0"/>
              <a:t>Recent research suggests that there are actually 3 distinct types of El Nino patterns.</a:t>
            </a:r>
          </a:p>
          <a:p>
            <a:pPr marL="247688" indent="-247688">
              <a:buFontTx/>
              <a:buAutoNum type="arabicPeriod"/>
            </a:pPr>
            <a:r>
              <a:rPr lang="en-AU" altLang="en-US" dirty="0"/>
              <a:t>East Pacific El Nino is exemplified by a large ‘wedge’ of higher than normal SSTs emerging from the South American coast (see 1997 El-Nino event)</a:t>
            </a:r>
          </a:p>
          <a:p>
            <a:pPr marL="247688" indent="-247688">
              <a:buFontTx/>
              <a:buAutoNum type="arabicPeriod"/>
            </a:pPr>
            <a:r>
              <a:rPr lang="en-AU" altLang="en-US" dirty="0"/>
              <a:t>The Central Pacific El Nino is the ‘typical’ El Nino with increased SSTs in the centred on the Central Pacific.</a:t>
            </a:r>
          </a:p>
          <a:p>
            <a:pPr marL="247688" indent="-247688">
              <a:buFontTx/>
              <a:buAutoNum type="arabicPeriod"/>
            </a:pPr>
            <a:r>
              <a:rPr lang="en-AU" altLang="en-US" dirty="0"/>
              <a:t>The West Pacific El Nino is exemplified by higher than normal SSTs extending further north and west than for a typical El Nino.</a:t>
            </a:r>
          </a:p>
          <a:p>
            <a:pPr marL="247688" indent="-247688">
              <a:buFontTx/>
              <a:buAutoNum type="arabicPeriod"/>
            </a:pPr>
            <a:r>
              <a:rPr lang="en-AU" altLang="en-US" dirty="0"/>
              <a:t>La Nina generally has one form.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FD00-04A1-4357-AACF-DF12B90D24B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4346FF0-CB6D-4CAC-A6C3-964C919172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8F46055-45C1-4C03-A929-DA7AD28D691B}"/>
              </a:ext>
            </a:extLst>
          </p:cNvPr>
          <p:cNvSpPr>
            <a:spLocks noGrp="1"/>
          </p:cNvSpPr>
          <p:nvPr>
            <p:ph type="dt" sz="half" idx="10"/>
          </p:nvPr>
        </p:nvSpPr>
        <p:spPr/>
        <p:txBody>
          <a:bodyPr/>
          <a:lstStyle/>
          <a:p>
            <a:fld id="{603C6C3B-5DEA-41AE-9BEF-0C4E41E945B0}" type="datetimeFigureOut">
              <a:rPr lang="en-AU" smtClean="0"/>
              <a:t>22/06/2021</a:t>
            </a:fld>
            <a:endParaRPr lang="en-AU"/>
          </a:p>
        </p:txBody>
      </p:sp>
      <p:sp>
        <p:nvSpPr>
          <p:cNvPr id="5" name="Footer Placeholder 4">
            <a:extLst>
              <a:ext uri="{FF2B5EF4-FFF2-40B4-BE49-F238E27FC236}">
                <a16:creationId xmlns:a16="http://schemas.microsoft.com/office/drawing/2014/main" id="{AF035B86-8FE3-4754-A440-1B736047B55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A845DCE-02FC-4A81-97CD-02F21ACC4E4A}"/>
              </a:ext>
            </a:extLst>
          </p:cNvPr>
          <p:cNvSpPr>
            <a:spLocks noGrp="1"/>
          </p:cNvSpPr>
          <p:nvPr>
            <p:ph type="sldNum" sz="quarter" idx="12"/>
          </p:nvPr>
        </p:nvSpPr>
        <p:spPr/>
        <p:txBody>
          <a:bodyPr/>
          <a:lstStyle/>
          <a:p>
            <a:fld id="{9F11F2ED-0FC4-4346-B0AA-ACED79C5C6BC}" type="slidenum">
              <a:rPr lang="en-AU" smtClean="0"/>
              <a:t>‹#›</a:t>
            </a:fld>
            <a:endParaRPr lang="en-AU"/>
          </a:p>
        </p:txBody>
      </p:sp>
    </p:spTree>
    <p:extLst>
      <p:ext uri="{BB962C8B-B14F-4D97-AF65-F5344CB8AC3E}">
        <p14:creationId xmlns:p14="http://schemas.microsoft.com/office/powerpoint/2010/main" val="4123950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4F59-9201-45A6-B96E-2A6B2951EC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859FE20-41CC-4843-80EA-1FC0A7B396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6FF5DB-DA46-477D-8063-E93452A21D08}"/>
              </a:ext>
            </a:extLst>
          </p:cNvPr>
          <p:cNvSpPr>
            <a:spLocks noGrp="1"/>
          </p:cNvSpPr>
          <p:nvPr>
            <p:ph type="dt" sz="half" idx="10"/>
          </p:nvPr>
        </p:nvSpPr>
        <p:spPr/>
        <p:txBody>
          <a:bodyPr/>
          <a:lstStyle/>
          <a:p>
            <a:fld id="{603C6C3B-5DEA-41AE-9BEF-0C4E41E945B0}" type="datetimeFigureOut">
              <a:rPr lang="en-AU" smtClean="0"/>
              <a:t>22/06/2021</a:t>
            </a:fld>
            <a:endParaRPr lang="en-AU"/>
          </a:p>
        </p:txBody>
      </p:sp>
      <p:sp>
        <p:nvSpPr>
          <p:cNvPr id="5" name="Footer Placeholder 4">
            <a:extLst>
              <a:ext uri="{FF2B5EF4-FFF2-40B4-BE49-F238E27FC236}">
                <a16:creationId xmlns:a16="http://schemas.microsoft.com/office/drawing/2014/main" id="{3AFE8F39-879B-439B-BD91-EDA37306466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CB9F3E0-2599-4F6E-8F09-EEAF4F052CCF}"/>
              </a:ext>
            </a:extLst>
          </p:cNvPr>
          <p:cNvSpPr>
            <a:spLocks noGrp="1"/>
          </p:cNvSpPr>
          <p:nvPr>
            <p:ph type="sldNum" sz="quarter" idx="12"/>
          </p:nvPr>
        </p:nvSpPr>
        <p:spPr/>
        <p:txBody>
          <a:bodyPr/>
          <a:lstStyle/>
          <a:p>
            <a:fld id="{9F11F2ED-0FC4-4346-B0AA-ACED79C5C6BC}" type="slidenum">
              <a:rPr lang="en-AU" smtClean="0"/>
              <a:t>‹#›</a:t>
            </a:fld>
            <a:endParaRPr lang="en-AU"/>
          </a:p>
        </p:txBody>
      </p:sp>
    </p:spTree>
    <p:extLst>
      <p:ext uri="{BB962C8B-B14F-4D97-AF65-F5344CB8AC3E}">
        <p14:creationId xmlns:p14="http://schemas.microsoft.com/office/powerpoint/2010/main" val="370941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42D5EB-51D0-498F-9548-51B9320B965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46FFA8B-CA46-4234-8460-1706AE66A0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C0C09AF-6723-4F38-B4F6-D235302670D3}"/>
              </a:ext>
            </a:extLst>
          </p:cNvPr>
          <p:cNvSpPr>
            <a:spLocks noGrp="1"/>
          </p:cNvSpPr>
          <p:nvPr>
            <p:ph type="dt" sz="half" idx="10"/>
          </p:nvPr>
        </p:nvSpPr>
        <p:spPr/>
        <p:txBody>
          <a:bodyPr/>
          <a:lstStyle/>
          <a:p>
            <a:fld id="{603C6C3B-5DEA-41AE-9BEF-0C4E41E945B0}" type="datetimeFigureOut">
              <a:rPr lang="en-AU" smtClean="0"/>
              <a:t>22/06/2021</a:t>
            </a:fld>
            <a:endParaRPr lang="en-AU"/>
          </a:p>
        </p:txBody>
      </p:sp>
      <p:sp>
        <p:nvSpPr>
          <p:cNvPr id="5" name="Footer Placeholder 4">
            <a:extLst>
              <a:ext uri="{FF2B5EF4-FFF2-40B4-BE49-F238E27FC236}">
                <a16:creationId xmlns:a16="http://schemas.microsoft.com/office/drawing/2014/main" id="{81665C5B-DA9F-48AF-9E85-BE2190F5FBB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5D60F66-F53B-47EB-9B9F-60D1DA1D31DE}"/>
              </a:ext>
            </a:extLst>
          </p:cNvPr>
          <p:cNvSpPr>
            <a:spLocks noGrp="1"/>
          </p:cNvSpPr>
          <p:nvPr>
            <p:ph type="sldNum" sz="quarter" idx="12"/>
          </p:nvPr>
        </p:nvSpPr>
        <p:spPr/>
        <p:txBody>
          <a:bodyPr/>
          <a:lstStyle/>
          <a:p>
            <a:fld id="{9F11F2ED-0FC4-4346-B0AA-ACED79C5C6BC}" type="slidenum">
              <a:rPr lang="en-AU" smtClean="0"/>
              <a:t>‹#›</a:t>
            </a:fld>
            <a:endParaRPr lang="en-AU"/>
          </a:p>
        </p:txBody>
      </p:sp>
    </p:spTree>
    <p:extLst>
      <p:ext uri="{BB962C8B-B14F-4D97-AF65-F5344CB8AC3E}">
        <p14:creationId xmlns:p14="http://schemas.microsoft.com/office/powerpoint/2010/main" val="134669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amp; copy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9304" y="234759"/>
            <a:ext cx="10430746" cy="1049235"/>
          </a:xfrm>
        </p:spPr>
        <p:txBody>
          <a:bodyPr>
            <a:normAutofit/>
          </a:bodyPr>
          <a:lstStyle>
            <a:lvl1pPr>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US"/>
              <a:t>Click to edit master title style</a:t>
            </a:r>
          </a:p>
        </p:txBody>
      </p:sp>
      <p:sp>
        <p:nvSpPr>
          <p:cNvPr id="3" name="Content Placeholder 2"/>
          <p:cNvSpPr>
            <a:spLocks noGrp="1"/>
          </p:cNvSpPr>
          <p:nvPr>
            <p:ph idx="1"/>
          </p:nvPr>
        </p:nvSpPr>
        <p:spPr>
          <a:xfrm>
            <a:off x="278780" y="1321238"/>
            <a:ext cx="11551270" cy="520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809" y="197516"/>
            <a:ext cx="1329197" cy="1019051"/>
          </a:xfrm>
          <a:prstGeom prst="rect">
            <a:avLst/>
          </a:prstGeom>
        </p:spPr>
      </p:pic>
      <p:sp>
        <p:nvSpPr>
          <p:cNvPr id="11" name="Title 1">
            <a:extLst>
              <a:ext uri="{FF2B5EF4-FFF2-40B4-BE49-F238E27FC236}">
                <a16:creationId xmlns:a16="http://schemas.microsoft.com/office/drawing/2014/main" id="{AA09F9B7-27A2-471D-B7A7-C03798D4BC84}"/>
              </a:ext>
            </a:extLst>
          </p:cNvPr>
          <p:cNvSpPr txBox="1">
            <a:spLocks/>
          </p:cNvSpPr>
          <p:nvPr userDrawn="1"/>
        </p:nvSpPr>
        <p:spPr>
          <a:xfrm>
            <a:off x="135809" y="6607303"/>
            <a:ext cx="3980987" cy="250697"/>
          </a:xfrm>
          <a:prstGeom prst="rect">
            <a:avLst/>
          </a:prstGeom>
        </p:spPr>
        <p:txBody>
          <a:bodyPr vert="horz" lIns="91440" tIns="45720" rIns="91440" bIns="45720" rtlCol="0" anchor="t">
            <a:normAutofit lnSpcReduction="10000"/>
          </a:bodyPr>
          <a:lstStyle>
            <a:lvl1pPr algn="l" rtl="0" eaLnBrk="1" fontAlgn="base" hangingPunct="1">
              <a:lnSpc>
                <a:spcPct val="90000"/>
              </a:lnSpc>
              <a:spcBef>
                <a:spcPct val="0"/>
              </a:spcBef>
              <a:spcAft>
                <a:spcPct val="0"/>
              </a:spcAft>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vl2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Gill Sans MT" panose="020B0502020104020203"/>
                <a:ea typeface="ＭＳ Ｐゴシック" panose="020B0600070205080204" pitchFamily="34" charset="-128"/>
                <a:cs typeface="+mn-cs"/>
              </a:rPr>
              <a:t>© Commonwealth of Australia 2021. Bureau of Meteorology</a:t>
            </a:r>
          </a:p>
        </p:txBody>
      </p:sp>
    </p:spTree>
    <p:extLst>
      <p:ext uri="{BB962C8B-B14F-4D97-AF65-F5344CB8AC3E}">
        <p14:creationId xmlns:p14="http://schemas.microsoft.com/office/powerpoint/2010/main" val="2027332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7"/>
          <p:cNvSpPr/>
          <p:nvPr userDrawn="1"/>
        </p:nvSpPr>
        <p:spPr>
          <a:xfrm>
            <a:off x="1930400" y="622301"/>
            <a:ext cx="3454400" cy="461963"/>
          </a:xfrm>
          <a:prstGeom prst="rect">
            <a:avLst/>
          </a:prstGeom>
        </p:spPr>
        <p:txBody>
          <a:bodyPr>
            <a:spAutoFit/>
          </a:bodyPr>
          <a:lstStyle/>
          <a:p>
            <a:pPr fontAlgn="auto">
              <a:spcBef>
                <a:spcPts val="0"/>
              </a:spcBef>
              <a:spcAft>
                <a:spcPts val="0"/>
              </a:spcAft>
              <a:defRPr/>
            </a:pPr>
            <a:r>
              <a:rPr lang="en-AU" sz="1200">
                <a:solidFill>
                  <a:srgbClr val="34657F"/>
                </a:solidFill>
                <a:latin typeface="+mn-lt"/>
                <a:ea typeface="MS PGothic" pitchFamily="34" charset="-128"/>
              </a:rPr>
              <a:t>Climate and Oceans Support </a:t>
            </a:r>
            <a:br>
              <a:rPr lang="en-AU" sz="1200">
                <a:solidFill>
                  <a:srgbClr val="34657F"/>
                </a:solidFill>
                <a:latin typeface="+mn-lt"/>
                <a:ea typeface="MS PGothic" pitchFamily="34" charset="-128"/>
              </a:rPr>
            </a:br>
            <a:r>
              <a:rPr lang="en-AU" sz="1200">
                <a:solidFill>
                  <a:srgbClr val="34657F"/>
                </a:solidFill>
                <a:latin typeface="+mn-lt"/>
                <a:ea typeface="MS PGothic" pitchFamily="34" charset="-128"/>
              </a:rPr>
              <a:t>Program in the Pacific</a:t>
            </a:r>
            <a:endParaRPr lang="en-US" sz="1200">
              <a:solidFill>
                <a:srgbClr val="34657F"/>
              </a:solidFill>
              <a:latin typeface="+mn-lt"/>
            </a:endParaRPr>
          </a:p>
        </p:txBody>
      </p:sp>
      <p:sp>
        <p:nvSpPr>
          <p:cNvPr id="2" name="Title 1"/>
          <p:cNvSpPr>
            <a:spLocks noGrp="1"/>
          </p:cNvSpPr>
          <p:nvPr>
            <p:ph type="ctrTitle"/>
          </p:nvPr>
        </p:nvSpPr>
        <p:spPr>
          <a:xfrm>
            <a:off x="914400" y="2268565"/>
            <a:ext cx="10363200" cy="1470025"/>
          </a:xfrm>
        </p:spPr>
        <p:txBody>
          <a:bodyPr>
            <a:normAutofit/>
          </a:bodyPr>
          <a:lstStyle>
            <a:lvl1pPr algn="l">
              <a:defRPr sz="3600" baseline="0">
                <a:solidFill>
                  <a:srgbClr val="34657F"/>
                </a:solidFill>
              </a:defRPr>
            </a:lvl1pPr>
          </a:lstStyle>
          <a:p>
            <a:r>
              <a:rPr lang="en-US"/>
              <a:t>Click to edit Master title style</a:t>
            </a:r>
          </a:p>
        </p:txBody>
      </p:sp>
      <p:sp>
        <p:nvSpPr>
          <p:cNvPr id="3" name="Subtitle 2"/>
          <p:cNvSpPr>
            <a:spLocks noGrp="1"/>
          </p:cNvSpPr>
          <p:nvPr>
            <p:ph type="subTitle" idx="1"/>
          </p:nvPr>
        </p:nvSpPr>
        <p:spPr>
          <a:xfrm>
            <a:off x="951733" y="4176889"/>
            <a:ext cx="8534400" cy="449630"/>
          </a:xfrm>
        </p:spPr>
        <p:txBody>
          <a:bodyPr>
            <a:normAutofit/>
          </a:bodyPr>
          <a:lstStyle>
            <a:lvl1pPr marL="0" indent="0" algn="l">
              <a:buNone/>
              <a:defRPr sz="2000" b="1" baseline="0">
                <a:solidFill>
                  <a:srgbClr val="3465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1"/>
          <p:cNvSpPr>
            <a:spLocks noGrp="1"/>
          </p:cNvSpPr>
          <p:nvPr>
            <p:ph type="body" sz="quarter" idx="11"/>
          </p:nvPr>
        </p:nvSpPr>
        <p:spPr>
          <a:xfrm>
            <a:off x="941486" y="4743924"/>
            <a:ext cx="8541233" cy="478332"/>
          </a:xfrm>
        </p:spPr>
        <p:txBody>
          <a:bodyPr>
            <a:normAutofit/>
          </a:bodyPr>
          <a:lstStyle>
            <a:lvl1pPr marL="0" indent="0" algn="l">
              <a:buFontTx/>
              <a:buNone/>
              <a:defRPr sz="2000">
                <a:solidFill>
                  <a:srgbClr val="34657F"/>
                </a:solidFill>
              </a:defRPr>
            </a:lvl1pPr>
          </a:lstStyle>
          <a:p>
            <a:pPr lvl="0"/>
            <a:r>
              <a:rPr lang="en-US"/>
              <a:t>Click to edit Master text styles</a:t>
            </a:r>
          </a:p>
        </p:txBody>
      </p:sp>
    </p:spTree>
    <p:extLst>
      <p:ext uri="{BB962C8B-B14F-4D97-AF65-F5344CB8AC3E}">
        <p14:creationId xmlns:p14="http://schemas.microsoft.com/office/powerpoint/2010/main" val="3188953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11715"/>
            <a:ext cx="10972800" cy="4468403"/>
          </a:xfrm>
        </p:spPr>
        <p:txBody>
          <a:bodyPr/>
          <a:lstStyle>
            <a:lvl1pPr>
              <a:buClr>
                <a:srgbClr val="0C9FCD"/>
              </a:buClr>
              <a:defRPr/>
            </a:lvl1pPr>
            <a:lvl2pPr>
              <a:buClr>
                <a:srgbClr val="0C9FCD"/>
              </a:buClr>
              <a:defRPr/>
            </a:lvl2pPr>
            <a:lvl3pPr>
              <a:buClr>
                <a:srgbClr val="0C9FCD"/>
              </a:buClr>
              <a:defRPr/>
            </a:lvl3pPr>
            <a:lvl4pPr>
              <a:buClr>
                <a:srgbClr val="0C9FCD"/>
              </a:buClr>
              <a:defRPr/>
            </a:lvl4pPr>
            <a:lvl5pPr>
              <a:buClr>
                <a:srgbClr val="0C9FCD"/>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9334500" y="6475414"/>
            <a:ext cx="2844800" cy="365125"/>
          </a:xfrm>
        </p:spPr>
        <p:txBody>
          <a:bodyPr/>
          <a:lstStyle>
            <a:lvl1pPr>
              <a:defRPr>
                <a:solidFill>
                  <a:schemeClr val="bg1"/>
                </a:solidFill>
              </a:defRPr>
            </a:lvl1pPr>
          </a:lstStyle>
          <a:p>
            <a:pPr>
              <a:defRPr/>
            </a:pPr>
            <a:fld id="{968A3EA8-3F3E-4C40-BAA7-97BB53BCF39B}" type="slidenum">
              <a:rPr lang="en-AU"/>
              <a:pPr>
                <a:defRPr/>
              </a:pPr>
              <a:t>‹#›</a:t>
            </a:fld>
            <a:endParaRPr lang="en-US"/>
          </a:p>
        </p:txBody>
      </p:sp>
      <p:sp>
        <p:nvSpPr>
          <p:cNvPr id="5" name="Rectangle 7">
            <a:extLst>
              <a:ext uri="{FF2B5EF4-FFF2-40B4-BE49-F238E27FC236}">
                <a16:creationId xmlns:a16="http://schemas.microsoft.com/office/drawing/2014/main" id="{7CA1127D-755B-4569-95FA-FA4BC080BAB4}"/>
              </a:ext>
            </a:extLst>
          </p:cNvPr>
          <p:cNvSpPr/>
          <p:nvPr userDrawn="1"/>
        </p:nvSpPr>
        <p:spPr>
          <a:xfrm>
            <a:off x="1930400" y="723793"/>
            <a:ext cx="3454400" cy="461963"/>
          </a:xfrm>
          <a:prstGeom prst="rect">
            <a:avLst/>
          </a:prstGeom>
        </p:spPr>
        <p:txBody>
          <a:bodyPr>
            <a:spAutoFit/>
          </a:bodyPr>
          <a:lstStyle/>
          <a:p>
            <a:pPr fontAlgn="auto">
              <a:spcBef>
                <a:spcPts val="0"/>
              </a:spcBef>
              <a:spcAft>
                <a:spcPts val="0"/>
              </a:spcAft>
              <a:defRPr/>
            </a:pPr>
            <a:r>
              <a:rPr lang="en-AU" sz="1200">
                <a:solidFill>
                  <a:srgbClr val="34657F"/>
                </a:solidFill>
                <a:latin typeface="+mn-lt"/>
                <a:ea typeface="MS PGothic" pitchFamily="34" charset="-128"/>
              </a:rPr>
              <a:t>Climate and Oceans Support </a:t>
            </a:r>
            <a:br>
              <a:rPr lang="en-AU" sz="1200">
                <a:solidFill>
                  <a:srgbClr val="34657F"/>
                </a:solidFill>
                <a:latin typeface="+mn-lt"/>
                <a:ea typeface="MS PGothic" pitchFamily="34" charset="-128"/>
              </a:rPr>
            </a:br>
            <a:r>
              <a:rPr lang="en-AU" sz="1200">
                <a:solidFill>
                  <a:srgbClr val="34657F"/>
                </a:solidFill>
                <a:latin typeface="+mn-lt"/>
                <a:ea typeface="MS PGothic" pitchFamily="34" charset="-128"/>
              </a:rPr>
              <a:t>Program in the Pacific</a:t>
            </a:r>
            <a:endParaRPr lang="en-US" sz="1200">
              <a:solidFill>
                <a:srgbClr val="34657F"/>
              </a:solidFill>
              <a:latin typeface="+mn-lt"/>
            </a:endParaRPr>
          </a:p>
        </p:txBody>
      </p:sp>
    </p:spTree>
    <p:extLst>
      <p:ext uri="{BB962C8B-B14F-4D97-AF65-F5344CB8AC3E}">
        <p14:creationId xmlns:p14="http://schemas.microsoft.com/office/powerpoint/2010/main" val="1447312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p>
        </p:txBody>
      </p:sp>
      <p:sp>
        <p:nvSpPr>
          <p:cNvPr id="3" name="Content Placeholder 2"/>
          <p:cNvSpPr>
            <a:spLocks noGrp="1"/>
          </p:cNvSpPr>
          <p:nvPr>
            <p:ph idx="1"/>
          </p:nvPr>
        </p:nvSpPr>
        <p:spPr>
          <a:xfrm>
            <a:off x="609600" y="1606779"/>
            <a:ext cx="10972800" cy="4152648"/>
          </a:xfrm>
        </p:spPr>
        <p:txBody>
          <a:bodyPr/>
          <a:lstStyle>
            <a:lvl1pPr>
              <a:buClr>
                <a:srgbClr val="0C9FCD"/>
              </a:buClr>
              <a:defRPr/>
            </a:lvl1pPr>
            <a:lvl2pPr>
              <a:buClr>
                <a:srgbClr val="0C9FCD"/>
              </a:buClr>
              <a:defRPr/>
            </a:lvl2pPr>
            <a:lvl3pPr>
              <a:buClr>
                <a:srgbClr val="0C9FCD"/>
              </a:buClr>
              <a:defRPr/>
            </a:lvl3pPr>
            <a:lvl4pPr>
              <a:buClr>
                <a:srgbClr val="0C9FCD"/>
              </a:buClr>
              <a:defRPr/>
            </a:lvl4pPr>
            <a:lvl5pPr>
              <a:buClr>
                <a:srgbClr val="0C9FCD"/>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p:cNvSpPr>
            <a:spLocks noGrp="1"/>
          </p:cNvSpPr>
          <p:nvPr>
            <p:ph type="body" sz="quarter" idx="14"/>
          </p:nvPr>
        </p:nvSpPr>
        <p:spPr>
          <a:xfrm>
            <a:off x="588109" y="5837628"/>
            <a:ext cx="10986476" cy="441583"/>
          </a:xfrm>
        </p:spPr>
        <p:txBody>
          <a:bodyPr>
            <a:normAutofit/>
          </a:bodyPr>
          <a:lstStyle>
            <a:lvl1pPr marL="0" indent="0">
              <a:buFontTx/>
              <a:buNone/>
              <a:defRPr sz="1100" baseline="0">
                <a:solidFill>
                  <a:srgbClr val="7A7A7A"/>
                </a:solidFill>
              </a:defRPr>
            </a:lvl1pPr>
          </a:lstStyle>
          <a:p>
            <a:pPr lvl="0"/>
            <a:r>
              <a:rPr lang="en-US"/>
              <a:t>Click to edit Master text styles</a:t>
            </a:r>
          </a:p>
        </p:txBody>
      </p:sp>
      <p:sp>
        <p:nvSpPr>
          <p:cNvPr id="5" name="Slide Number Placeholder 5"/>
          <p:cNvSpPr>
            <a:spLocks noGrp="1"/>
          </p:cNvSpPr>
          <p:nvPr>
            <p:ph type="sldNum" sz="quarter" idx="15"/>
          </p:nvPr>
        </p:nvSpPr>
        <p:spPr>
          <a:xfrm>
            <a:off x="9334500" y="6475414"/>
            <a:ext cx="2844800" cy="365125"/>
          </a:xfrm>
        </p:spPr>
        <p:txBody>
          <a:bodyPr/>
          <a:lstStyle>
            <a:lvl1pPr>
              <a:defRPr>
                <a:solidFill>
                  <a:schemeClr val="bg1"/>
                </a:solidFill>
              </a:defRPr>
            </a:lvl1pPr>
          </a:lstStyle>
          <a:p>
            <a:pPr>
              <a:defRPr/>
            </a:pPr>
            <a:fld id="{29562BD0-EA56-4176-83DF-B0B763F3413F}" type="slidenum">
              <a:rPr lang="en-AU"/>
              <a:pPr>
                <a:defRPr/>
              </a:pPr>
              <a:t>‹#›</a:t>
            </a:fld>
            <a:endParaRPr lang="en-US"/>
          </a:p>
        </p:txBody>
      </p:sp>
    </p:spTree>
    <p:extLst>
      <p:ext uri="{BB962C8B-B14F-4D97-AF65-F5344CB8AC3E}">
        <p14:creationId xmlns:p14="http://schemas.microsoft.com/office/powerpoint/2010/main" val="1742774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p>
        </p:txBody>
      </p:sp>
      <p:sp>
        <p:nvSpPr>
          <p:cNvPr id="3" name="Content Placeholder 2"/>
          <p:cNvSpPr>
            <a:spLocks noGrp="1"/>
          </p:cNvSpPr>
          <p:nvPr>
            <p:ph sz="half" idx="1"/>
          </p:nvPr>
        </p:nvSpPr>
        <p:spPr>
          <a:xfrm>
            <a:off x="609600" y="1600202"/>
            <a:ext cx="5392616" cy="4525963"/>
          </a:xfrm>
        </p:spPr>
        <p:txBody>
          <a:bodyPr/>
          <a:lstStyle>
            <a:lvl1pPr>
              <a:buClr>
                <a:srgbClr val="0C9FCD"/>
              </a:buClr>
              <a:defRPr sz="2800"/>
            </a:lvl1pPr>
            <a:lvl2pPr>
              <a:buClr>
                <a:srgbClr val="0C9FCD"/>
              </a:buClr>
              <a:defRPr sz="2400"/>
            </a:lvl2pPr>
            <a:lvl3pPr>
              <a:buClr>
                <a:srgbClr val="0C9FCD"/>
              </a:buClr>
              <a:defRPr sz="2000"/>
            </a:lvl3pPr>
            <a:lvl4pPr>
              <a:buClr>
                <a:srgbClr val="0C9FCD"/>
              </a:buClr>
              <a:defRPr sz="1800"/>
            </a:lvl4pPr>
            <a:lvl5pPr>
              <a:buClr>
                <a:srgbClr val="0C9FCD"/>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784" y="1600202"/>
            <a:ext cx="5392616" cy="4525963"/>
          </a:xfrm>
        </p:spPr>
        <p:txBody>
          <a:bodyPr/>
          <a:lstStyle>
            <a:lvl1pPr>
              <a:buClr>
                <a:srgbClr val="0C9FCD"/>
              </a:buClr>
              <a:defRPr sz="2800"/>
            </a:lvl1pPr>
            <a:lvl2pPr>
              <a:buClr>
                <a:srgbClr val="0C9FCD"/>
              </a:buClr>
              <a:defRPr sz="2400"/>
            </a:lvl2pPr>
            <a:lvl3pPr>
              <a:buClr>
                <a:srgbClr val="0C9FCD"/>
              </a:buClr>
              <a:defRPr sz="2000"/>
            </a:lvl3pPr>
            <a:lvl4pPr>
              <a:buClr>
                <a:srgbClr val="0C9FCD"/>
              </a:buClr>
              <a:defRPr sz="1800"/>
            </a:lvl4pPr>
            <a:lvl5pPr>
              <a:buClr>
                <a:srgbClr val="0C9FCD"/>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9334500" y="6475414"/>
            <a:ext cx="2844800" cy="365125"/>
          </a:xfrm>
        </p:spPr>
        <p:txBody>
          <a:bodyPr/>
          <a:lstStyle>
            <a:lvl1pPr>
              <a:defRPr>
                <a:solidFill>
                  <a:schemeClr val="bg1"/>
                </a:solidFill>
              </a:defRPr>
            </a:lvl1pPr>
          </a:lstStyle>
          <a:p>
            <a:pPr>
              <a:defRPr/>
            </a:pPr>
            <a:fld id="{86C7DFE2-9823-4EC7-ADEE-58F77EA0FF87}" type="slidenum">
              <a:rPr lang="en-AU"/>
              <a:pPr>
                <a:defRPr/>
              </a:pPr>
              <a:t>‹#›</a:t>
            </a:fld>
            <a:endParaRPr lang="en-US"/>
          </a:p>
        </p:txBody>
      </p:sp>
    </p:spTree>
    <p:extLst>
      <p:ext uri="{BB962C8B-B14F-4D97-AF65-F5344CB8AC3E}">
        <p14:creationId xmlns:p14="http://schemas.microsoft.com/office/powerpoint/2010/main" val="2096432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p>
        </p:txBody>
      </p:sp>
      <p:sp>
        <p:nvSpPr>
          <p:cNvPr id="8" name="Picture Placeholder 7"/>
          <p:cNvSpPr>
            <a:spLocks noGrp="1"/>
          </p:cNvSpPr>
          <p:nvPr>
            <p:ph type="pic" sz="quarter" idx="13"/>
          </p:nvPr>
        </p:nvSpPr>
        <p:spPr>
          <a:xfrm>
            <a:off x="619564" y="1593251"/>
            <a:ext cx="10977432" cy="4426044"/>
          </a:xfrm>
        </p:spPr>
        <p:txBody>
          <a:bodyPr rtlCol="0">
            <a:normAutofit/>
          </a:bodyPr>
          <a:lstStyle>
            <a:lvl1pPr marL="0" indent="0">
              <a:buFontTx/>
              <a:buNone/>
              <a:defRPr/>
            </a:lvl1pPr>
          </a:lstStyle>
          <a:p>
            <a:pPr lvl="0"/>
            <a:r>
              <a:rPr lang="en-US" noProof="0"/>
              <a:t>Click icon to add picture</a:t>
            </a:r>
          </a:p>
        </p:txBody>
      </p:sp>
      <p:sp>
        <p:nvSpPr>
          <p:cNvPr id="4" name="Slide Number Placeholder 5"/>
          <p:cNvSpPr>
            <a:spLocks noGrp="1"/>
          </p:cNvSpPr>
          <p:nvPr>
            <p:ph type="sldNum" sz="quarter" idx="14"/>
          </p:nvPr>
        </p:nvSpPr>
        <p:spPr>
          <a:xfrm>
            <a:off x="9334500" y="6475414"/>
            <a:ext cx="2844800" cy="365125"/>
          </a:xfrm>
        </p:spPr>
        <p:txBody>
          <a:bodyPr/>
          <a:lstStyle>
            <a:lvl1pPr>
              <a:defRPr>
                <a:solidFill>
                  <a:schemeClr val="bg1"/>
                </a:solidFill>
              </a:defRPr>
            </a:lvl1pPr>
          </a:lstStyle>
          <a:p>
            <a:pPr>
              <a:defRPr/>
            </a:pPr>
            <a:fld id="{049F073E-7E64-4757-AD5B-F34FF642158C}" type="slidenum">
              <a:rPr lang="en-AU"/>
              <a:pPr>
                <a:defRPr/>
              </a:pPr>
              <a:t>‹#›</a:t>
            </a:fld>
            <a:endParaRPr lang="en-US"/>
          </a:p>
        </p:txBody>
      </p:sp>
    </p:spTree>
    <p:extLst>
      <p:ext uri="{BB962C8B-B14F-4D97-AF65-F5344CB8AC3E}">
        <p14:creationId xmlns:p14="http://schemas.microsoft.com/office/powerpoint/2010/main" val="1042424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p>
        </p:txBody>
      </p:sp>
      <p:sp>
        <p:nvSpPr>
          <p:cNvPr id="3" name="Slide Number Placeholder 5"/>
          <p:cNvSpPr>
            <a:spLocks noGrp="1"/>
          </p:cNvSpPr>
          <p:nvPr>
            <p:ph type="sldNum" sz="quarter" idx="10"/>
          </p:nvPr>
        </p:nvSpPr>
        <p:spPr>
          <a:xfrm>
            <a:off x="9334500" y="6475414"/>
            <a:ext cx="2844800" cy="365125"/>
          </a:xfrm>
        </p:spPr>
        <p:txBody>
          <a:bodyPr/>
          <a:lstStyle>
            <a:lvl1pPr>
              <a:defRPr>
                <a:solidFill>
                  <a:schemeClr val="bg1"/>
                </a:solidFill>
              </a:defRPr>
            </a:lvl1pPr>
          </a:lstStyle>
          <a:p>
            <a:pPr>
              <a:defRPr/>
            </a:pPr>
            <a:fld id="{B66FCE7C-AF0D-4CE3-B66D-206AC1FCE335}" type="slidenum">
              <a:rPr lang="en-AU"/>
              <a:pPr>
                <a:defRPr/>
              </a:pPr>
              <a:t>‹#›</a:t>
            </a:fld>
            <a:endParaRPr lang="en-US"/>
          </a:p>
        </p:txBody>
      </p:sp>
    </p:spTree>
    <p:extLst>
      <p:ext uri="{BB962C8B-B14F-4D97-AF65-F5344CB8AC3E}">
        <p14:creationId xmlns:p14="http://schemas.microsoft.com/office/powerpoint/2010/main" val="1185894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9334500" y="6475414"/>
            <a:ext cx="2844800" cy="365125"/>
          </a:xfrm>
        </p:spPr>
        <p:txBody>
          <a:bodyPr/>
          <a:lstStyle>
            <a:lvl1pPr>
              <a:defRPr>
                <a:solidFill>
                  <a:schemeClr val="bg1"/>
                </a:solidFill>
              </a:defRPr>
            </a:lvl1pPr>
          </a:lstStyle>
          <a:p>
            <a:pPr>
              <a:defRPr/>
            </a:pPr>
            <a:fld id="{F5FE70A9-ECD7-44AE-A1BC-C6C3811A53CC}" type="slidenum">
              <a:rPr lang="en-AU"/>
              <a:pPr>
                <a:defRPr/>
              </a:pPr>
              <a:t>‹#›</a:t>
            </a:fld>
            <a:endParaRPr lang="en-US"/>
          </a:p>
        </p:txBody>
      </p:sp>
    </p:spTree>
    <p:extLst>
      <p:ext uri="{BB962C8B-B14F-4D97-AF65-F5344CB8AC3E}">
        <p14:creationId xmlns:p14="http://schemas.microsoft.com/office/powerpoint/2010/main" val="408791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0ABC-1AAB-4A52-B0E9-56D8C476B8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5241DC7-B1CB-4186-9EF4-A743461438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4204407-D5DF-494B-9D80-A20507A5305E}"/>
              </a:ext>
            </a:extLst>
          </p:cNvPr>
          <p:cNvSpPr>
            <a:spLocks noGrp="1"/>
          </p:cNvSpPr>
          <p:nvPr>
            <p:ph type="dt" sz="half" idx="10"/>
          </p:nvPr>
        </p:nvSpPr>
        <p:spPr/>
        <p:txBody>
          <a:bodyPr/>
          <a:lstStyle/>
          <a:p>
            <a:fld id="{603C6C3B-5DEA-41AE-9BEF-0C4E41E945B0}" type="datetimeFigureOut">
              <a:rPr lang="en-AU" smtClean="0"/>
              <a:t>22/06/2021</a:t>
            </a:fld>
            <a:endParaRPr lang="en-AU"/>
          </a:p>
        </p:txBody>
      </p:sp>
      <p:sp>
        <p:nvSpPr>
          <p:cNvPr id="5" name="Footer Placeholder 4">
            <a:extLst>
              <a:ext uri="{FF2B5EF4-FFF2-40B4-BE49-F238E27FC236}">
                <a16:creationId xmlns:a16="http://schemas.microsoft.com/office/drawing/2014/main" id="{860BD538-2A97-4289-AE6B-E2710EC9131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1A336D2-076F-4378-AB41-C4DA9F5517A5}"/>
              </a:ext>
            </a:extLst>
          </p:cNvPr>
          <p:cNvSpPr>
            <a:spLocks noGrp="1"/>
          </p:cNvSpPr>
          <p:nvPr>
            <p:ph type="sldNum" sz="quarter" idx="12"/>
          </p:nvPr>
        </p:nvSpPr>
        <p:spPr/>
        <p:txBody>
          <a:bodyPr/>
          <a:lstStyle/>
          <a:p>
            <a:fld id="{9F11F2ED-0FC4-4346-B0AA-ACED79C5C6BC}" type="slidenum">
              <a:rPr lang="en-AU" smtClean="0"/>
              <a:t>‹#›</a:t>
            </a:fld>
            <a:endParaRPr lang="en-AU"/>
          </a:p>
        </p:txBody>
      </p:sp>
    </p:spTree>
    <p:extLst>
      <p:ext uri="{BB962C8B-B14F-4D97-AF65-F5344CB8AC3E}">
        <p14:creationId xmlns:p14="http://schemas.microsoft.com/office/powerpoint/2010/main" val="3386101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8"/>
          <p:cNvSpPr/>
          <p:nvPr userDrawn="1"/>
        </p:nvSpPr>
        <p:spPr>
          <a:xfrm>
            <a:off x="1930400" y="622301"/>
            <a:ext cx="3454400" cy="461963"/>
          </a:xfrm>
          <a:prstGeom prst="rect">
            <a:avLst/>
          </a:prstGeom>
        </p:spPr>
        <p:txBody>
          <a:bodyPr>
            <a:spAutoFit/>
          </a:bodyPr>
          <a:lstStyle/>
          <a:p>
            <a:pPr fontAlgn="auto">
              <a:spcBef>
                <a:spcPts val="0"/>
              </a:spcBef>
              <a:spcAft>
                <a:spcPts val="0"/>
              </a:spcAft>
              <a:defRPr/>
            </a:pPr>
            <a:r>
              <a:rPr lang="en-AU" sz="1200">
                <a:solidFill>
                  <a:srgbClr val="34657F"/>
                </a:solidFill>
                <a:latin typeface="+mn-lt"/>
                <a:ea typeface="MS PGothic" pitchFamily="34" charset="-128"/>
              </a:rPr>
              <a:t>Climate and Oceans Support </a:t>
            </a:r>
            <a:br>
              <a:rPr lang="en-AU" sz="1200">
                <a:solidFill>
                  <a:srgbClr val="34657F"/>
                </a:solidFill>
                <a:latin typeface="+mn-lt"/>
                <a:ea typeface="MS PGothic" pitchFamily="34" charset="-128"/>
              </a:rPr>
            </a:br>
            <a:r>
              <a:rPr lang="en-AU" sz="1200">
                <a:solidFill>
                  <a:srgbClr val="34657F"/>
                </a:solidFill>
                <a:latin typeface="+mn-lt"/>
                <a:ea typeface="MS PGothic" pitchFamily="34" charset="-128"/>
              </a:rPr>
              <a:t>Program in the Pacific</a:t>
            </a:r>
            <a:endParaRPr lang="en-US" sz="1200">
              <a:solidFill>
                <a:srgbClr val="34657F"/>
              </a:solidFill>
              <a:latin typeface="+mn-lt"/>
            </a:endParaRPr>
          </a:p>
        </p:txBody>
      </p:sp>
      <p:sp>
        <p:nvSpPr>
          <p:cNvPr id="2" name="Title 1"/>
          <p:cNvSpPr>
            <a:spLocks noGrp="1"/>
          </p:cNvSpPr>
          <p:nvPr>
            <p:ph type="ctrTitle"/>
          </p:nvPr>
        </p:nvSpPr>
        <p:spPr>
          <a:xfrm>
            <a:off x="914400" y="2268565"/>
            <a:ext cx="10363200" cy="1470025"/>
          </a:xfrm>
        </p:spPr>
        <p:txBody>
          <a:bodyPr>
            <a:normAutofit/>
          </a:bodyPr>
          <a:lstStyle>
            <a:lvl1pPr algn="l">
              <a:defRPr sz="3600" baseline="0">
                <a:solidFill>
                  <a:srgbClr val="34657F"/>
                </a:solidFill>
              </a:defRPr>
            </a:lvl1pPr>
          </a:lstStyle>
          <a:p>
            <a:r>
              <a:rPr lang="en-US"/>
              <a:t>Click to edit Master title style</a:t>
            </a:r>
          </a:p>
        </p:txBody>
      </p:sp>
      <p:sp>
        <p:nvSpPr>
          <p:cNvPr id="3" name="Subtitle 2"/>
          <p:cNvSpPr>
            <a:spLocks noGrp="1"/>
          </p:cNvSpPr>
          <p:nvPr>
            <p:ph type="subTitle" idx="1"/>
          </p:nvPr>
        </p:nvSpPr>
        <p:spPr>
          <a:xfrm>
            <a:off x="951733" y="3801943"/>
            <a:ext cx="8534400" cy="449630"/>
          </a:xfrm>
        </p:spPr>
        <p:txBody>
          <a:bodyPr>
            <a:normAutofit/>
          </a:bodyPr>
          <a:lstStyle>
            <a:lvl1pPr marL="0" indent="0" algn="l">
              <a:buNone/>
              <a:defRPr sz="2000" b="1" baseline="0">
                <a:solidFill>
                  <a:srgbClr val="3465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1"/>
          <p:cNvSpPr>
            <a:spLocks noGrp="1"/>
          </p:cNvSpPr>
          <p:nvPr>
            <p:ph type="body" sz="quarter" idx="11"/>
          </p:nvPr>
        </p:nvSpPr>
        <p:spPr>
          <a:xfrm>
            <a:off x="941486" y="4368978"/>
            <a:ext cx="8541233" cy="478332"/>
          </a:xfrm>
        </p:spPr>
        <p:txBody>
          <a:bodyPr>
            <a:normAutofit/>
          </a:bodyPr>
          <a:lstStyle>
            <a:lvl1pPr marL="0" indent="0" algn="l">
              <a:buFontTx/>
              <a:buNone/>
              <a:defRPr sz="2000">
                <a:solidFill>
                  <a:srgbClr val="34657F"/>
                </a:solidFill>
              </a:defRPr>
            </a:lvl1pPr>
          </a:lstStyle>
          <a:p>
            <a:pPr lvl="0"/>
            <a:r>
              <a:rPr lang="en-US"/>
              <a:t>Click to edit Master text styles</a:t>
            </a:r>
          </a:p>
        </p:txBody>
      </p:sp>
      <p:sp>
        <p:nvSpPr>
          <p:cNvPr id="8" name="Text Placeholder 11"/>
          <p:cNvSpPr>
            <a:spLocks noGrp="1"/>
          </p:cNvSpPr>
          <p:nvPr>
            <p:ph type="body" sz="quarter" idx="12"/>
          </p:nvPr>
        </p:nvSpPr>
        <p:spPr>
          <a:xfrm>
            <a:off x="934177" y="4968710"/>
            <a:ext cx="8541233" cy="478332"/>
          </a:xfrm>
        </p:spPr>
        <p:txBody>
          <a:bodyPr>
            <a:normAutofit/>
          </a:bodyPr>
          <a:lstStyle>
            <a:lvl1pPr marL="0" indent="0" algn="l">
              <a:buFontTx/>
              <a:buNone/>
              <a:defRPr sz="2000">
                <a:solidFill>
                  <a:srgbClr val="34657F"/>
                </a:solidFill>
              </a:defRPr>
            </a:lvl1pPr>
          </a:lstStyle>
          <a:p>
            <a:pPr lvl="0"/>
            <a:r>
              <a:rPr lang="en-US"/>
              <a:t>Click to edit Master text styles</a:t>
            </a:r>
          </a:p>
        </p:txBody>
      </p:sp>
    </p:spTree>
    <p:extLst>
      <p:ext uri="{BB962C8B-B14F-4D97-AF65-F5344CB8AC3E}">
        <p14:creationId xmlns:p14="http://schemas.microsoft.com/office/powerpoint/2010/main" val="223627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3331-EE8A-45A8-BA61-82BAB787EF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DA8C30A-0259-4336-92C0-69588FDCB8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124AF1-1C9F-4B32-B9BC-752974F6D278}"/>
              </a:ext>
            </a:extLst>
          </p:cNvPr>
          <p:cNvSpPr>
            <a:spLocks noGrp="1"/>
          </p:cNvSpPr>
          <p:nvPr>
            <p:ph type="dt" sz="half" idx="10"/>
          </p:nvPr>
        </p:nvSpPr>
        <p:spPr/>
        <p:txBody>
          <a:bodyPr/>
          <a:lstStyle/>
          <a:p>
            <a:fld id="{603C6C3B-5DEA-41AE-9BEF-0C4E41E945B0}" type="datetimeFigureOut">
              <a:rPr lang="en-AU" smtClean="0"/>
              <a:t>22/06/2021</a:t>
            </a:fld>
            <a:endParaRPr lang="en-AU"/>
          </a:p>
        </p:txBody>
      </p:sp>
      <p:sp>
        <p:nvSpPr>
          <p:cNvPr id="5" name="Footer Placeholder 4">
            <a:extLst>
              <a:ext uri="{FF2B5EF4-FFF2-40B4-BE49-F238E27FC236}">
                <a16:creationId xmlns:a16="http://schemas.microsoft.com/office/drawing/2014/main" id="{20934330-204B-4897-9E94-93EDF343211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8F355C3-8D05-43AB-ACEA-928AADD3CE9C}"/>
              </a:ext>
            </a:extLst>
          </p:cNvPr>
          <p:cNvSpPr>
            <a:spLocks noGrp="1"/>
          </p:cNvSpPr>
          <p:nvPr>
            <p:ph type="sldNum" sz="quarter" idx="12"/>
          </p:nvPr>
        </p:nvSpPr>
        <p:spPr/>
        <p:txBody>
          <a:bodyPr/>
          <a:lstStyle/>
          <a:p>
            <a:fld id="{9F11F2ED-0FC4-4346-B0AA-ACED79C5C6BC}" type="slidenum">
              <a:rPr lang="en-AU" smtClean="0"/>
              <a:t>‹#›</a:t>
            </a:fld>
            <a:endParaRPr lang="en-AU"/>
          </a:p>
        </p:txBody>
      </p:sp>
    </p:spTree>
    <p:extLst>
      <p:ext uri="{BB962C8B-B14F-4D97-AF65-F5344CB8AC3E}">
        <p14:creationId xmlns:p14="http://schemas.microsoft.com/office/powerpoint/2010/main" val="234678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F05FC-4B2A-471F-B5AE-48ADAD467A6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39CCF96-4F59-40E5-A327-9478BD57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7DC265D-D38F-4887-9A65-ECD0692C09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827CB02-4ED7-4C42-B054-56FE7B1D4384}"/>
              </a:ext>
            </a:extLst>
          </p:cNvPr>
          <p:cNvSpPr>
            <a:spLocks noGrp="1"/>
          </p:cNvSpPr>
          <p:nvPr>
            <p:ph type="dt" sz="half" idx="10"/>
          </p:nvPr>
        </p:nvSpPr>
        <p:spPr/>
        <p:txBody>
          <a:bodyPr/>
          <a:lstStyle/>
          <a:p>
            <a:fld id="{603C6C3B-5DEA-41AE-9BEF-0C4E41E945B0}" type="datetimeFigureOut">
              <a:rPr lang="en-AU" smtClean="0"/>
              <a:t>22/06/2021</a:t>
            </a:fld>
            <a:endParaRPr lang="en-AU"/>
          </a:p>
        </p:txBody>
      </p:sp>
      <p:sp>
        <p:nvSpPr>
          <p:cNvPr id="6" name="Footer Placeholder 5">
            <a:extLst>
              <a:ext uri="{FF2B5EF4-FFF2-40B4-BE49-F238E27FC236}">
                <a16:creationId xmlns:a16="http://schemas.microsoft.com/office/drawing/2014/main" id="{DC4DF43E-8AEF-437A-90B1-7BF329ADAA5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594AFC4-5E15-4FA8-83E2-77A983D7BC87}"/>
              </a:ext>
            </a:extLst>
          </p:cNvPr>
          <p:cNvSpPr>
            <a:spLocks noGrp="1"/>
          </p:cNvSpPr>
          <p:nvPr>
            <p:ph type="sldNum" sz="quarter" idx="12"/>
          </p:nvPr>
        </p:nvSpPr>
        <p:spPr/>
        <p:txBody>
          <a:bodyPr/>
          <a:lstStyle/>
          <a:p>
            <a:fld id="{9F11F2ED-0FC4-4346-B0AA-ACED79C5C6BC}" type="slidenum">
              <a:rPr lang="en-AU" smtClean="0"/>
              <a:t>‹#›</a:t>
            </a:fld>
            <a:endParaRPr lang="en-AU"/>
          </a:p>
        </p:txBody>
      </p:sp>
    </p:spTree>
    <p:extLst>
      <p:ext uri="{BB962C8B-B14F-4D97-AF65-F5344CB8AC3E}">
        <p14:creationId xmlns:p14="http://schemas.microsoft.com/office/powerpoint/2010/main" val="30897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61A8-5DDE-4D3E-9990-F9DDABFB22B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F0AA552-B853-4E36-8C68-9AD8FB3571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F2112-2925-4448-A69D-83BCECAFE8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AD47BD8-66D0-4512-B5E7-128CAF6754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B3E724-6B5F-4F5E-8E4F-97EF6BA57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8F5BBFC-C206-4CA6-A54D-9F396F0557D4}"/>
              </a:ext>
            </a:extLst>
          </p:cNvPr>
          <p:cNvSpPr>
            <a:spLocks noGrp="1"/>
          </p:cNvSpPr>
          <p:nvPr>
            <p:ph type="dt" sz="half" idx="10"/>
          </p:nvPr>
        </p:nvSpPr>
        <p:spPr/>
        <p:txBody>
          <a:bodyPr/>
          <a:lstStyle/>
          <a:p>
            <a:fld id="{603C6C3B-5DEA-41AE-9BEF-0C4E41E945B0}" type="datetimeFigureOut">
              <a:rPr lang="en-AU" smtClean="0"/>
              <a:t>22/06/2021</a:t>
            </a:fld>
            <a:endParaRPr lang="en-AU"/>
          </a:p>
        </p:txBody>
      </p:sp>
      <p:sp>
        <p:nvSpPr>
          <p:cNvPr id="8" name="Footer Placeholder 7">
            <a:extLst>
              <a:ext uri="{FF2B5EF4-FFF2-40B4-BE49-F238E27FC236}">
                <a16:creationId xmlns:a16="http://schemas.microsoft.com/office/drawing/2014/main" id="{E2649078-43B2-455B-9B09-5B0C4691214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6E75919-A992-48BD-B608-BB08554A8EF6}"/>
              </a:ext>
            </a:extLst>
          </p:cNvPr>
          <p:cNvSpPr>
            <a:spLocks noGrp="1"/>
          </p:cNvSpPr>
          <p:nvPr>
            <p:ph type="sldNum" sz="quarter" idx="12"/>
          </p:nvPr>
        </p:nvSpPr>
        <p:spPr/>
        <p:txBody>
          <a:bodyPr/>
          <a:lstStyle/>
          <a:p>
            <a:fld id="{9F11F2ED-0FC4-4346-B0AA-ACED79C5C6BC}" type="slidenum">
              <a:rPr lang="en-AU" smtClean="0"/>
              <a:t>‹#›</a:t>
            </a:fld>
            <a:endParaRPr lang="en-AU"/>
          </a:p>
        </p:txBody>
      </p:sp>
    </p:spTree>
    <p:extLst>
      <p:ext uri="{BB962C8B-B14F-4D97-AF65-F5344CB8AC3E}">
        <p14:creationId xmlns:p14="http://schemas.microsoft.com/office/powerpoint/2010/main" val="424992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615BD-D712-4904-8368-2272CA7B0A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527F418-63AC-4BCA-A971-F21CCA5C018B}"/>
              </a:ext>
            </a:extLst>
          </p:cNvPr>
          <p:cNvSpPr>
            <a:spLocks noGrp="1"/>
          </p:cNvSpPr>
          <p:nvPr>
            <p:ph type="dt" sz="half" idx="10"/>
          </p:nvPr>
        </p:nvSpPr>
        <p:spPr/>
        <p:txBody>
          <a:bodyPr/>
          <a:lstStyle/>
          <a:p>
            <a:fld id="{603C6C3B-5DEA-41AE-9BEF-0C4E41E945B0}" type="datetimeFigureOut">
              <a:rPr lang="en-AU" smtClean="0"/>
              <a:t>22/06/2021</a:t>
            </a:fld>
            <a:endParaRPr lang="en-AU"/>
          </a:p>
        </p:txBody>
      </p:sp>
      <p:sp>
        <p:nvSpPr>
          <p:cNvPr id="4" name="Footer Placeholder 3">
            <a:extLst>
              <a:ext uri="{FF2B5EF4-FFF2-40B4-BE49-F238E27FC236}">
                <a16:creationId xmlns:a16="http://schemas.microsoft.com/office/drawing/2014/main" id="{B9C685A7-F3A3-4C11-BD17-F662B5093A0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10A65E6-7D7D-43CB-8FAF-2AD729585C54}"/>
              </a:ext>
            </a:extLst>
          </p:cNvPr>
          <p:cNvSpPr>
            <a:spLocks noGrp="1"/>
          </p:cNvSpPr>
          <p:nvPr>
            <p:ph type="sldNum" sz="quarter" idx="12"/>
          </p:nvPr>
        </p:nvSpPr>
        <p:spPr/>
        <p:txBody>
          <a:bodyPr/>
          <a:lstStyle/>
          <a:p>
            <a:fld id="{9F11F2ED-0FC4-4346-B0AA-ACED79C5C6BC}" type="slidenum">
              <a:rPr lang="en-AU" smtClean="0"/>
              <a:t>‹#›</a:t>
            </a:fld>
            <a:endParaRPr lang="en-AU"/>
          </a:p>
        </p:txBody>
      </p:sp>
    </p:spTree>
    <p:extLst>
      <p:ext uri="{BB962C8B-B14F-4D97-AF65-F5344CB8AC3E}">
        <p14:creationId xmlns:p14="http://schemas.microsoft.com/office/powerpoint/2010/main" val="17464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824DD9-8FA4-492D-A570-51C9795CB712}"/>
              </a:ext>
            </a:extLst>
          </p:cNvPr>
          <p:cNvSpPr>
            <a:spLocks noGrp="1"/>
          </p:cNvSpPr>
          <p:nvPr>
            <p:ph type="dt" sz="half" idx="10"/>
          </p:nvPr>
        </p:nvSpPr>
        <p:spPr/>
        <p:txBody>
          <a:bodyPr/>
          <a:lstStyle/>
          <a:p>
            <a:fld id="{603C6C3B-5DEA-41AE-9BEF-0C4E41E945B0}" type="datetimeFigureOut">
              <a:rPr lang="en-AU" smtClean="0"/>
              <a:t>22/06/2021</a:t>
            </a:fld>
            <a:endParaRPr lang="en-AU"/>
          </a:p>
        </p:txBody>
      </p:sp>
      <p:sp>
        <p:nvSpPr>
          <p:cNvPr id="3" name="Footer Placeholder 2">
            <a:extLst>
              <a:ext uri="{FF2B5EF4-FFF2-40B4-BE49-F238E27FC236}">
                <a16:creationId xmlns:a16="http://schemas.microsoft.com/office/drawing/2014/main" id="{D0C7188C-75D8-48EF-BA6A-C3E239DFB28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EFC0088-F75A-4875-80EB-A837EE9095E3}"/>
              </a:ext>
            </a:extLst>
          </p:cNvPr>
          <p:cNvSpPr>
            <a:spLocks noGrp="1"/>
          </p:cNvSpPr>
          <p:nvPr>
            <p:ph type="sldNum" sz="quarter" idx="12"/>
          </p:nvPr>
        </p:nvSpPr>
        <p:spPr/>
        <p:txBody>
          <a:bodyPr/>
          <a:lstStyle/>
          <a:p>
            <a:fld id="{9F11F2ED-0FC4-4346-B0AA-ACED79C5C6BC}" type="slidenum">
              <a:rPr lang="en-AU" smtClean="0"/>
              <a:t>‹#›</a:t>
            </a:fld>
            <a:endParaRPr lang="en-AU"/>
          </a:p>
        </p:txBody>
      </p:sp>
    </p:spTree>
    <p:extLst>
      <p:ext uri="{BB962C8B-B14F-4D97-AF65-F5344CB8AC3E}">
        <p14:creationId xmlns:p14="http://schemas.microsoft.com/office/powerpoint/2010/main" val="518492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156A-991F-45EF-A76A-452C2A90DD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B89C9BC-894D-4582-AA02-9E9C4CFDD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32FDE32-3E88-421D-B0F8-BED239836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03A45B-715F-49A5-8B5F-03B47FF4CE19}"/>
              </a:ext>
            </a:extLst>
          </p:cNvPr>
          <p:cNvSpPr>
            <a:spLocks noGrp="1"/>
          </p:cNvSpPr>
          <p:nvPr>
            <p:ph type="dt" sz="half" idx="10"/>
          </p:nvPr>
        </p:nvSpPr>
        <p:spPr/>
        <p:txBody>
          <a:bodyPr/>
          <a:lstStyle/>
          <a:p>
            <a:fld id="{603C6C3B-5DEA-41AE-9BEF-0C4E41E945B0}" type="datetimeFigureOut">
              <a:rPr lang="en-AU" smtClean="0"/>
              <a:t>22/06/2021</a:t>
            </a:fld>
            <a:endParaRPr lang="en-AU"/>
          </a:p>
        </p:txBody>
      </p:sp>
      <p:sp>
        <p:nvSpPr>
          <p:cNvPr id="6" name="Footer Placeholder 5">
            <a:extLst>
              <a:ext uri="{FF2B5EF4-FFF2-40B4-BE49-F238E27FC236}">
                <a16:creationId xmlns:a16="http://schemas.microsoft.com/office/drawing/2014/main" id="{83C112D0-2BA0-494B-8512-23EFD417C56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FB19045-66D9-499A-9FB2-91D8660DCA98}"/>
              </a:ext>
            </a:extLst>
          </p:cNvPr>
          <p:cNvSpPr>
            <a:spLocks noGrp="1"/>
          </p:cNvSpPr>
          <p:nvPr>
            <p:ph type="sldNum" sz="quarter" idx="12"/>
          </p:nvPr>
        </p:nvSpPr>
        <p:spPr/>
        <p:txBody>
          <a:bodyPr/>
          <a:lstStyle/>
          <a:p>
            <a:fld id="{9F11F2ED-0FC4-4346-B0AA-ACED79C5C6BC}" type="slidenum">
              <a:rPr lang="en-AU" smtClean="0"/>
              <a:t>‹#›</a:t>
            </a:fld>
            <a:endParaRPr lang="en-AU"/>
          </a:p>
        </p:txBody>
      </p:sp>
    </p:spTree>
    <p:extLst>
      <p:ext uri="{BB962C8B-B14F-4D97-AF65-F5344CB8AC3E}">
        <p14:creationId xmlns:p14="http://schemas.microsoft.com/office/powerpoint/2010/main" val="46563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53C96-41A1-4F68-9B4D-B82BA2EF4C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94DE56D-B077-4AA1-9C6C-6D67EA6D2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089795A-D29A-4DDA-A42B-700C2E9D9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FADED-2AE7-4AB2-8328-45B8B6972682}"/>
              </a:ext>
            </a:extLst>
          </p:cNvPr>
          <p:cNvSpPr>
            <a:spLocks noGrp="1"/>
          </p:cNvSpPr>
          <p:nvPr>
            <p:ph type="dt" sz="half" idx="10"/>
          </p:nvPr>
        </p:nvSpPr>
        <p:spPr/>
        <p:txBody>
          <a:bodyPr/>
          <a:lstStyle/>
          <a:p>
            <a:fld id="{603C6C3B-5DEA-41AE-9BEF-0C4E41E945B0}" type="datetimeFigureOut">
              <a:rPr lang="en-AU" smtClean="0"/>
              <a:t>22/06/2021</a:t>
            </a:fld>
            <a:endParaRPr lang="en-AU"/>
          </a:p>
        </p:txBody>
      </p:sp>
      <p:sp>
        <p:nvSpPr>
          <p:cNvPr id="6" name="Footer Placeholder 5">
            <a:extLst>
              <a:ext uri="{FF2B5EF4-FFF2-40B4-BE49-F238E27FC236}">
                <a16:creationId xmlns:a16="http://schemas.microsoft.com/office/drawing/2014/main" id="{DD63FDA4-F06A-4D6D-8029-246865B9D75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D827EC2-0A90-40C3-AE52-F047703C75AD}"/>
              </a:ext>
            </a:extLst>
          </p:cNvPr>
          <p:cNvSpPr>
            <a:spLocks noGrp="1"/>
          </p:cNvSpPr>
          <p:nvPr>
            <p:ph type="sldNum" sz="quarter" idx="12"/>
          </p:nvPr>
        </p:nvSpPr>
        <p:spPr/>
        <p:txBody>
          <a:bodyPr/>
          <a:lstStyle/>
          <a:p>
            <a:fld id="{9F11F2ED-0FC4-4346-B0AA-ACED79C5C6BC}" type="slidenum">
              <a:rPr lang="en-AU" smtClean="0"/>
              <a:t>‹#›</a:t>
            </a:fld>
            <a:endParaRPr lang="en-AU"/>
          </a:p>
        </p:txBody>
      </p:sp>
    </p:spTree>
    <p:extLst>
      <p:ext uri="{BB962C8B-B14F-4D97-AF65-F5344CB8AC3E}">
        <p14:creationId xmlns:p14="http://schemas.microsoft.com/office/powerpoint/2010/main" val="329668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jpeg"/><Relationship Id="rId5" Type="http://schemas.openxmlformats.org/officeDocument/2006/relationships/slideLayout" Target="../slideLayouts/slideLayout17.xml"/><Relationship Id="rId10" Type="http://schemas.openxmlformats.org/officeDocument/2006/relationships/image" Target="../media/image3.jpe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321FC-CB6C-41B4-ABE1-31B85508C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CA233BD-950B-4AAB-BE75-BE35E274F1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7D49D55-7128-407C-8B3A-2A8D918C0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C6C3B-5DEA-41AE-9BEF-0C4E41E945B0}" type="datetimeFigureOut">
              <a:rPr lang="en-AU" smtClean="0"/>
              <a:t>22/06/2021</a:t>
            </a:fld>
            <a:endParaRPr lang="en-AU"/>
          </a:p>
        </p:txBody>
      </p:sp>
      <p:sp>
        <p:nvSpPr>
          <p:cNvPr id="5" name="Footer Placeholder 4">
            <a:extLst>
              <a:ext uri="{FF2B5EF4-FFF2-40B4-BE49-F238E27FC236}">
                <a16:creationId xmlns:a16="http://schemas.microsoft.com/office/drawing/2014/main" id="{1A472071-99FB-463B-BFB5-6C6CE1BCA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120AB56-68B3-4CCB-B8CE-D7E1406864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1F2ED-0FC4-4346-B0AA-ACED79C5C6BC}" type="slidenum">
              <a:rPr lang="en-AU" smtClean="0"/>
              <a:t>‹#›</a:t>
            </a:fld>
            <a:endParaRPr lang="en-AU"/>
          </a:p>
        </p:txBody>
      </p:sp>
      <p:pic>
        <p:nvPicPr>
          <p:cNvPr id="8" name="Picture 7">
            <a:extLst>
              <a:ext uri="{FF2B5EF4-FFF2-40B4-BE49-F238E27FC236}">
                <a16:creationId xmlns:a16="http://schemas.microsoft.com/office/drawing/2014/main" id="{38F9E88A-AF0C-4716-8B9B-F975810D07DE}"/>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135809" y="197516"/>
            <a:ext cx="1329197" cy="1019051"/>
          </a:xfrm>
          <a:prstGeom prst="rect">
            <a:avLst/>
          </a:prstGeom>
        </p:spPr>
      </p:pic>
      <p:sp>
        <p:nvSpPr>
          <p:cNvPr id="9" name="Title 1">
            <a:extLst>
              <a:ext uri="{FF2B5EF4-FFF2-40B4-BE49-F238E27FC236}">
                <a16:creationId xmlns:a16="http://schemas.microsoft.com/office/drawing/2014/main" id="{8F5C44FC-B7A0-4252-8503-C3D566A1F14C}"/>
              </a:ext>
            </a:extLst>
          </p:cNvPr>
          <p:cNvSpPr txBox="1">
            <a:spLocks/>
          </p:cNvSpPr>
          <p:nvPr userDrawn="1"/>
        </p:nvSpPr>
        <p:spPr>
          <a:xfrm>
            <a:off x="135809" y="6607303"/>
            <a:ext cx="3980987" cy="250697"/>
          </a:xfrm>
          <a:prstGeom prst="rect">
            <a:avLst/>
          </a:prstGeom>
        </p:spPr>
        <p:txBody>
          <a:bodyPr vert="horz" lIns="91440" tIns="45720" rIns="91440" bIns="45720" rtlCol="0" anchor="t">
            <a:normAutofit lnSpcReduction="10000"/>
          </a:bodyPr>
          <a:lstStyle>
            <a:lvl1pPr algn="l" rtl="0" eaLnBrk="1" fontAlgn="base" hangingPunct="1">
              <a:lnSpc>
                <a:spcPct val="90000"/>
              </a:lnSpc>
              <a:spcBef>
                <a:spcPct val="0"/>
              </a:spcBef>
              <a:spcAft>
                <a:spcPct val="0"/>
              </a:spcAft>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vl2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pPr algn="l">
              <a:defRPr/>
            </a:pPr>
            <a:r>
              <a:rPr lang="en-US" sz="1200" b="0">
                <a:solidFill>
                  <a:schemeClr val="tx1">
                    <a:lumMod val="50000"/>
                    <a:lumOff val="50000"/>
                  </a:schemeClr>
                </a:solidFill>
                <a:latin typeface="+mj-lt"/>
              </a:rPr>
              <a:t>© Commonwealth of Australia 2021. Bureau of Meteorology</a:t>
            </a:r>
          </a:p>
        </p:txBody>
      </p:sp>
    </p:spTree>
    <p:extLst>
      <p:ext uri="{BB962C8B-B14F-4D97-AF65-F5344CB8AC3E}">
        <p14:creationId xmlns:p14="http://schemas.microsoft.com/office/powerpoint/2010/main" val="23829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0975" y="1554163"/>
            <a:ext cx="9604375" cy="1047750"/>
          </a:xfrm>
          <a:prstGeom prst="rect">
            <a:avLst/>
          </a:prstGeom>
        </p:spPr>
        <p:txBody>
          <a:bodyPr vert="horz" lIns="91440" tIns="45720" rIns="91440" bIns="45720" rtlCol="0" anchor="t">
            <a:normAutofit/>
          </a:bodyPr>
          <a:lstStyle/>
          <a:p>
            <a:r>
              <a:rPr lang="en-US"/>
              <a:t>Click to edit Master title style</a:t>
            </a:r>
          </a:p>
        </p:txBody>
      </p:sp>
      <p:sp>
        <p:nvSpPr>
          <p:cNvPr id="1027" name="Text Placeholder 2"/>
          <p:cNvSpPr>
            <a:spLocks noGrp="1"/>
          </p:cNvSpPr>
          <p:nvPr>
            <p:ph type="body" idx="1"/>
          </p:nvPr>
        </p:nvSpPr>
        <p:spPr bwMode="auto">
          <a:xfrm>
            <a:off x="1450975" y="2763838"/>
            <a:ext cx="960437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4" name="Date Placeholder 3"/>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34888A-175F-4F21-8420-EAC0B1496A34}" type="datetimeFigureOut">
              <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6/22/2021</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479425" y="798513"/>
            <a:ext cx="811213" cy="504825"/>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25E821-D837-47EB-83DF-860913DEEA0A}" type="slidenum">
              <a:rPr kumimoji="0" lang="en-US" sz="2800" b="0" i="0" u="none" strike="noStrike" kern="1200" cap="none" spc="0" normalizeH="0" baseline="0" noProof="0">
                <a:ln>
                  <a:noFill/>
                </a:ln>
                <a:solidFill>
                  <a:srgbClr val="0F6FC6"/>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srgbClr val="0F6FC6"/>
              </a:solidFill>
              <a:effectLst/>
              <a:uLnTx/>
              <a:uFillTx/>
              <a:latin typeface="Gill Sans MT" panose="020B0502020104020203"/>
              <a:ea typeface="+mn-ea"/>
              <a:cs typeface="+mn-cs"/>
            </a:endParaRPr>
          </a:p>
        </p:txBody>
      </p:sp>
      <p:cxnSp>
        <p:nvCxnSpPr>
          <p:cNvPr id="10" name="Straight Connector 9"/>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t="79335"/>
          <a:stretch/>
        </p:blipFill>
        <p:spPr bwMode="auto">
          <a:xfrm>
            <a:off x="0" y="5078360"/>
            <a:ext cx="12192000" cy="176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5809" y="197516"/>
            <a:ext cx="1714500" cy="1314450"/>
          </a:xfrm>
          <a:prstGeom prst="rect">
            <a:avLst/>
          </a:prstGeom>
        </p:spPr>
      </p:pic>
    </p:spTree>
    <p:extLst>
      <p:ext uri="{BB962C8B-B14F-4D97-AF65-F5344CB8AC3E}">
        <p14:creationId xmlns:p14="http://schemas.microsoft.com/office/powerpoint/2010/main" val="3034291501"/>
      </p:ext>
    </p:extLst>
  </p:cSld>
  <p:clrMap bg1="lt1" tx1="dk1" bg2="lt2" tx2="dk2" accent1="accent1" accent2="accent2" accent3="accent3" accent4="accent4" accent5="accent5" accent6="accent6" hlink="hlink" folHlink="folHlink"/>
  <p:sldLayoutIdLst>
    <p:sldLayoutId id="2147483671" r:id="rId1"/>
  </p:sldLayoutIdLst>
  <p:txStyles>
    <p:titleStyle>
      <a:lvl1pPr algn="l" rtl="0" eaLnBrk="1" fontAlgn="base" hangingPunct="1">
        <a:lnSpc>
          <a:spcPct val="90000"/>
        </a:lnSpc>
        <a:spcBef>
          <a:spcPct val="0"/>
        </a:spcBef>
        <a:spcAft>
          <a:spcPct val="0"/>
        </a:spcAft>
        <a:defRPr sz="32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p:titleStyle>
    <p:bodyStyle>
      <a:lvl1pPr marL="228600" indent="-228600" algn="l" rtl="0" eaLnBrk="1" fontAlgn="base" hangingPunct="1">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Calibri" charset="0"/>
          <a:ea typeface="Calibri" charset="0"/>
          <a:cs typeface="Calibri" charset="0"/>
        </a:defRPr>
      </a:lvl1pPr>
      <a:lvl2pPr marL="6858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Calibri" charset="0"/>
          <a:ea typeface="Calibri" charset="0"/>
          <a:cs typeface="Calibri" charset="0"/>
        </a:defRPr>
      </a:lvl2pPr>
      <a:lvl3pPr marL="11430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Calibri" charset="0"/>
          <a:ea typeface="Calibri" charset="0"/>
          <a:cs typeface="Calibri" charset="0"/>
        </a:defRPr>
      </a:lvl3pPr>
      <a:lvl4pPr marL="16002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Calibri" charset="0"/>
          <a:ea typeface="Calibri" charset="0"/>
          <a:cs typeface="Calibri" charset="0"/>
        </a:defRPr>
      </a:lvl4pPr>
      <a:lvl5pPr marL="20574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Calibri" charset="0"/>
          <a:ea typeface="Calibri" charset="0"/>
          <a:cs typeface="Calibri"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4"/>
          <p:cNvPicPr>
            <a:picLocks noChangeAspect="1"/>
          </p:cNvPicPr>
          <p:nvPr userDrawn="1"/>
        </p:nvPicPr>
        <p:blipFill>
          <a:blip r:embed="rId10"/>
          <a:srcRect/>
          <a:stretch>
            <a:fillRect/>
          </a:stretch>
        </p:blipFill>
        <p:spPr bwMode="auto">
          <a:xfrm>
            <a:off x="0" y="1558926"/>
            <a:ext cx="12200467" cy="5299075"/>
          </a:xfrm>
          <a:prstGeom prst="rect">
            <a:avLst/>
          </a:prstGeom>
          <a:noFill/>
          <a:ln w="9525">
            <a:noFill/>
            <a:miter lim="800000"/>
            <a:headEnd/>
            <a:tailEnd/>
          </a:ln>
        </p:spPr>
      </p:pic>
      <p:pic>
        <p:nvPicPr>
          <p:cNvPr id="1027" name="Picture 5" descr="Description: COSSPAC (coral) 2"/>
          <p:cNvPicPr>
            <a:picLocks noChangeAspect="1" noChangeArrowheads="1"/>
          </p:cNvPicPr>
          <p:nvPr userDrawn="1"/>
        </p:nvPicPr>
        <p:blipFill>
          <a:blip r:embed="rId11"/>
          <a:srcRect/>
          <a:stretch>
            <a:fillRect/>
          </a:stretch>
        </p:blipFill>
        <p:spPr bwMode="auto">
          <a:xfrm>
            <a:off x="605367" y="484189"/>
            <a:ext cx="1231900" cy="866775"/>
          </a:xfrm>
          <a:prstGeom prst="rect">
            <a:avLst/>
          </a:prstGeom>
          <a:noFill/>
          <a:ln w="9525">
            <a:noFill/>
            <a:miter lim="800000"/>
            <a:headEnd/>
            <a:tailEnd/>
          </a:ln>
        </p:spPr>
      </p:pic>
      <p:sp>
        <p:nvSpPr>
          <p:cNvPr id="1028" name="Title Placeholder 1"/>
          <p:cNvSpPr>
            <a:spLocks noGrp="1"/>
          </p:cNvSpPr>
          <p:nvPr>
            <p:ph type="title"/>
          </p:nvPr>
        </p:nvSpPr>
        <p:spPr bwMode="auto">
          <a:xfrm>
            <a:off x="2044701" y="274638"/>
            <a:ext cx="9537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609600" y="1611313"/>
            <a:ext cx="10972800" cy="4468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3B8F28C-1672-4463-82F2-F0861B38C99A}" type="datetime1">
              <a:rPr lang="en-US"/>
              <a:pPr>
                <a:defRPr/>
              </a:pPr>
              <a:t>6/22/2021</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E60C48A-0A7E-413E-B14D-39C902F0654B}" type="slidenum">
              <a:rPr lang="en-AU"/>
              <a:pPr>
                <a:defRPr/>
              </a:pPr>
              <a:t>‹#›</a:t>
            </a:fld>
            <a:endParaRPr lang="en-US"/>
          </a:p>
        </p:txBody>
      </p:sp>
      <p:pic>
        <p:nvPicPr>
          <p:cNvPr id="1032" name="Picture 7"/>
          <p:cNvPicPr>
            <a:picLocks noChangeAspect="1" noChangeArrowheads="1"/>
          </p:cNvPicPr>
          <p:nvPr userDrawn="1"/>
        </p:nvPicPr>
        <p:blipFill>
          <a:blip r:embed="rId12"/>
          <a:srcRect/>
          <a:stretch>
            <a:fillRect/>
          </a:stretch>
        </p:blipFill>
        <p:spPr bwMode="auto">
          <a:xfrm>
            <a:off x="-8467" y="5348288"/>
            <a:ext cx="12208933" cy="1522412"/>
          </a:xfrm>
          <a:prstGeom prst="rect">
            <a:avLst/>
          </a:prstGeom>
          <a:noFill/>
          <a:ln w="9525">
            <a:noFill/>
            <a:miter lim="800000"/>
            <a:headEnd/>
            <a:tailEnd/>
          </a:ln>
        </p:spPr>
      </p:pic>
    </p:spTree>
    <p:extLst>
      <p:ext uri="{BB962C8B-B14F-4D97-AF65-F5344CB8AC3E}">
        <p14:creationId xmlns:p14="http://schemas.microsoft.com/office/powerpoint/2010/main" val="7163248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dt="0"/>
  <p:txStyles>
    <p:titleStyle>
      <a:lvl1pPr algn="l" rtl="0" eaLnBrk="0" fontAlgn="base" hangingPunct="0">
        <a:spcBef>
          <a:spcPct val="0"/>
        </a:spcBef>
        <a:spcAft>
          <a:spcPct val="0"/>
        </a:spcAft>
        <a:defRPr sz="3600" kern="1200">
          <a:solidFill>
            <a:srgbClr val="34657F"/>
          </a:solidFill>
          <a:latin typeface="+mj-lt"/>
          <a:ea typeface="+mj-ea"/>
          <a:cs typeface="+mj-cs"/>
        </a:defRPr>
      </a:lvl1pPr>
      <a:lvl2pPr algn="l" rtl="0" eaLnBrk="0" fontAlgn="base" hangingPunct="0">
        <a:spcBef>
          <a:spcPct val="0"/>
        </a:spcBef>
        <a:spcAft>
          <a:spcPct val="0"/>
        </a:spcAft>
        <a:defRPr sz="3600">
          <a:solidFill>
            <a:srgbClr val="34657F"/>
          </a:solidFill>
          <a:latin typeface="Arial" charset="0"/>
        </a:defRPr>
      </a:lvl2pPr>
      <a:lvl3pPr algn="l" rtl="0" eaLnBrk="0" fontAlgn="base" hangingPunct="0">
        <a:spcBef>
          <a:spcPct val="0"/>
        </a:spcBef>
        <a:spcAft>
          <a:spcPct val="0"/>
        </a:spcAft>
        <a:defRPr sz="3600">
          <a:solidFill>
            <a:srgbClr val="34657F"/>
          </a:solidFill>
          <a:latin typeface="Arial" charset="0"/>
        </a:defRPr>
      </a:lvl3pPr>
      <a:lvl4pPr algn="l" rtl="0" eaLnBrk="0" fontAlgn="base" hangingPunct="0">
        <a:spcBef>
          <a:spcPct val="0"/>
        </a:spcBef>
        <a:spcAft>
          <a:spcPct val="0"/>
        </a:spcAft>
        <a:defRPr sz="3600">
          <a:solidFill>
            <a:srgbClr val="34657F"/>
          </a:solidFill>
          <a:latin typeface="Arial" charset="0"/>
        </a:defRPr>
      </a:lvl4pPr>
      <a:lvl5pPr algn="l" rtl="0" eaLnBrk="0" fontAlgn="base" hangingPunct="0">
        <a:spcBef>
          <a:spcPct val="0"/>
        </a:spcBef>
        <a:spcAft>
          <a:spcPct val="0"/>
        </a:spcAft>
        <a:defRPr sz="3600">
          <a:solidFill>
            <a:srgbClr val="34657F"/>
          </a:solidFill>
          <a:latin typeface="Arial" charset="0"/>
        </a:defRPr>
      </a:lvl5pPr>
      <a:lvl6pPr marL="457200" algn="l" rtl="0" fontAlgn="base">
        <a:spcBef>
          <a:spcPct val="0"/>
        </a:spcBef>
        <a:spcAft>
          <a:spcPct val="0"/>
        </a:spcAft>
        <a:defRPr sz="3600">
          <a:solidFill>
            <a:srgbClr val="34657F"/>
          </a:solidFill>
          <a:latin typeface="Arial" charset="0"/>
        </a:defRPr>
      </a:lvl6pPr>
      <a:lvl7pPr marL="914400" algn="l" rtl="0" fontAlgn="base">
        <a:spcBef>
          <a:spcPct val="0"/>
        </a:spcBef>
        <a:spcAft>
          <a:spcPct val="0"/>
        </a:spcAft>
        <a:defRPr sz="3600">
          <a:solidFill>
            <a:srgbClr val="34657F"/>
          </a:solidFill>
          <a:latin typeface="Arial" charset="0"/>
        </a:defRPr>
      </a:lvl7pPr>
      <a:lvl8pPr marL="1371600" algn="l" rtl="0" fontAlgn="base">
        <a:spcBef>
          <a:spcPct val="0"/>
        </a:spcBef>
        <a:spcAft>
          <a:spcPct val="0"/>
        </a:spcAft>
        <a:defRPr sz="3600">
          <a:solidFill>
            <a:srgbClr val="34657F"/>
          </a:solidFill>
          <a:latin typeface="Arial" charset="0"/>
        </a:defRPr>
      </a:lvl8pPr>
      <a:lvl9pPr marL="1828800" algn="l" rtl="0" fontAlgn="base">
        <a:spcBef>
          <a:spcPct val="0"/>
        </a:spcBef>
        <a:spcAft>
          <a:spcPct val="0"/>
        </a:spcAft>
        <a:defRPr sz="3600">
          <a:solidFill>
            <a:srgbClr val="34657F"/>
          </a:solidFill>
          <a:latin typeface="Arial" charset="0"/>
        </a:defRPr>
      </a:lvl9pPr>
    </p:titleStyle>
    <p:bodyStyle>
      <a:lvl1pPr marL="342900" indent="-342900" algn="l" rtl="0" eaLnBrk="0" fontAlgn="base" hangingPunct="0">
        <a:spcBef>
          <a:spcPct val="20000"/>
        </a:spcBef>
        <a:spcAft>
          <a:spcPct val="0"/>
        </a:spcAft>
        <a:buClr>
          <a:srgbClr val="34657F"/>
        </a:buClr>
        <a:buFont typeface="Arial" charset="0"/>
        <a:buChar char="•"/>
        <a:defRPr sz="3200" kern="1200">
          <a:solidFill>
            <a:srgbClr val="7A7A7A"/>
          </a:solidFill>
          <a:latin typeface="+mn-lt"/>
          <a:ea typeface="+mn-ea"/>
          <a:cs typeface="+mn-cs"/>
        </a:defRPr>
      </a:lvl1pPr>
      <a:lvl2pPr marL="742950" indent="-285750" algn="l" rtl="0" eaLnBrk="0" fontAlgn="base" hangingPunct="0">
        <a:spcBef>
          <a:spcPct val="20000"/>
        </a:spcBef>
        <a:spcAft>
          <a:spcPct val="0"/>
        </a:spcAft>
        <a:buClr>
          <a:srgbClr val="34657F"/>
        </a:buClr>
        <a:buFont typeface="Arial" charset="0"/>
        <a:buChar char="–"/>
        <a:defRPr sz="2800" kern="1200">
          <a:solidFill>
            <a:srgbClr val="7A7A7A"/>
          </a:solidFill>
          <a:latin typeface="+mn-lt"/>
          <a:ea typeface="+mn-ea"/>
          <a:cs typeface="+mn-cs"/>
        </a:defRPr>
      </a:lvl2pPr>
      <a:lvl3pPr marL="1143000" indent="-228600" algn="l" rtl="0" eaLnBrk="0" fontAlgn="base" hangingPunct="0">
        <a:spcBef>
          <a:spcPct val="20000"/>
        </a:spcBef>
        <a:spcAft>
          <a:spcPct val="0"/>
        </a:spcAft>
        <a:buClr>
          <a:srgbClr val="34657F"/>
        </a:buClr>
        <a:buFont typeface="Arial" charset="0"/>
        <a:buChar char="•"/>
        <a:defRPr sz="2400" kern="1200">
          <a:solidFill>
            <a:srgbClr val="7A7A7A"/>
          </a:solidFill>
          <a:latin typeface="+mn-lt"/>
          <a:ea typeface="+mn-ea"/>
          <a:cs typeface="+mn-cs"/>
        </a:defRPr>
      </a:lvl3pPr>
      <a:lvl4pPr marL="1600200" indent="-228600" algn="l" rtl="0" eaLnBrk="0" fontAlgn="base" hangingPunct="0">
        <a:spcBef>
          <a:spcPct val="20000"/>
        </a:spcBef>
        <a:spcAft>
          <a:spcPct val="0"/>
        </a:spcAft>
        <a:buClr>
          <a:srgbClr val="34657F"/>
        </a:buClr>
        <a:buFont typeface="Arial" charset="0"/>
        <a:buChar char="–"/>
        <a:defRPr sz="2000" kern="1200">
          <a:solidFill>
            <a:srgbClr val="7A7A7A"/>
          </a:solidFill>
          <a:latin typeface="+mn-lt"/>
          <a:ea typeface="+mn-ea"/>
          <a:cs typeface="+mn-cs"/>
        </a:defRPr>
      </a:lvl4pPr>
      <a:lvl5pPr marL="2057400" indent="-228600" algn="l" rtl="0" eaLnBrk="0" fontAlgn="base" hangingPunct="0">
        <a:spcBef>
          <a:spcPct val="20000"/>
        </a:spcBef>
        <a:spcAft>
          <a:spcPct val="0"/>
        </a:spcAft>
        <a:buClr>
          <a:srgbClr val="34657F"/>
        </a:buClr>
        <a:buFont typeface="Arial" charset="0"/>
        <a:buChar char="»"/>
        <a:defRPr sz="2000" kern="1200">
          <a:solidFill>
            <a:srgbClr val="7A7A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AEA031-FAD5-4EEF-8529-EB297269A9E5}"/>
              </a:ext>
            </a:extLst>
          </p:cNvPr>
          <p:cNvSpPr>
            <a:spLocks noGrp="1"/>
          </p:cNvSpPr>
          <p:nvPr>
            <p:ph type="ctrTitle"/>
          </p:nvPr>
        </p:nvSpPr>
        <p:spPr>
          <a:xfrm>
            <a:off x="431515" y="1984917"/>
            <a:ext cx="11455685" cy="1561172"/>
          </a:xfrm>
        </p:spPr>
        <p:txBody>
          <a:bodyPr>
            <a:normAutofit/>
          </a:bodyPr>
          <a:lstStyle/>
          <a:p>
            <a:r>
              <a:rPr lang="en-AU" sz="8800">
                <a:latin typeface="Calibri" panose="020F0502020204030204" pitchFamily="34" charset="0"/>
                <a:cs typeface="Calibri" panose="020F0502020204030204" pitchFamily="34" charset="0"/>
              </a:rPr>
              <a:t>ACCESS-S Workshop</a:t>
            </a:r>
            <a:endParaRPr lang="en-US" sz="880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F6BDE71-C77F-47D0-BBF2-98785035AA52}"/>
              </a:ext>
            </a:extLst>
          </p:cNvPr>
          <p:cNvSpPr>
            <a:spLocks noGrp="1"/>
          </p:cNvSpPr>
          <p:nvPr>
            <p:ph type="subTitle" idx="1"/>
          </p:nvPr>
        </p:nvSpPr>
        <p:spPr>
          <a:xfrm>
            <a:off x="431515" y="4063890"/>
            <a:ext cx="6744852" cy="764587"/>
          </a:xfrm>
        </p:spPr>
        <p:txBody>
          <a:bodyPr>
            <a:normAutofit/>
          </a:bodyPr>
          <a:lstStyle/>
          <a:p>
            <a:r>
              <a:rPr lang="en-US" sz="3200" dirty="0">
                <a:latin typeface="Calibri" panose="020F0502020204030204" pitchFamily="34" charset="0"/>
                <a:cs typeface="Calibri" panose="020F0502020204030204" pitchFamily="34" charset="0"/>
              </a:rPr>
              <a:t>MODULE: </a:t>
            </a:r>
            <a:r>
              <a:rPr lang="en-US" sz="3200">
                <a:latin typeface="Calibri" panose="020F0502020204030204" pitchFamily="34" charset="0"/>
                <a:cs typeface="Calibri" panose="020F0502020204030204" pitchFamily="34" charset="0"/>
              </a:rPr>
              <a:t>Pacific climate drivers</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91C8552-8F57-4591-B0E9-5961A3DCD50D}"/>
              </a:ext>
            </a:extLst>
          </p:cNvPr>
          <p:cNvSpPr txBox="1">
            <a:spLocks/>
          </p:cNvSpPr>
          <p:nvPr/>
        </p:nvSpPr>
        <p:spPr>
          <a:xfrm>
            <a:off x="1399303" y="234759"/>
            <a:ext cx="10880487"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US" altLang="en-US" sz="2800" b="1" dirty="0">
                <a:solidFill>
                  <a:srgbClr val="006699"/>
                </a:solidFill>
                <a:latin typeface="Arial" panose="020B0604020202020204" pitchFamily="34" charset="0"/>
                <a:ea typeface="ＭＳ Ｐゴシック" panose="020B0600070205080204" pitchFamily="34" charset="-128"/>
                <a:cs typeface="+mn-cs"/>
              </a:rPr>
              <a:t>Average El Ni</a:t>
            </a:r>
            <a:r>
              <a:rPr lang="en-US" altLang="en-AU" sz="2800" b="1" dirty="0">
                <a:solidFill>
                  <a:srgbClr val="006699"/>
                </a:solidFill>
                <a:latin typeface="Arial" panose="020B0604020202020204" pitchFamily="34" charset="0"/>
                <a:ea typeface="ＭＳ Ｐゴシック" panose="020B0600070205080204" pitchFamily="34" charset="-128"/>
                <a:cs typeface="+mn-cs"/>
              </a:rPr>
              <a:t>ñ</a:t>
            </a:r>
            <a:r>
              <a:rPr lang="en-US" altLang="en-US" sz="2800" b="1" dirty="0">
                <a:solidFill>
                  <a:srgbClr val="006699"/>
                </a:solidFill>
                <a:latin typeface="Arial" panose="020B0604020202020204" pitchFamily="34" charset="0"/>
                <a:ea typeface="ＭＳ Ｐゴシック" panose="020B0600070205080204" pitchFamily="34" charset="-128"/>
                <a:cs typeface="+mn-cs"/>
              </a:rPr>
              <a:t>o and La Ni</a:t>
            </a:r>
            <a:r>
              <a:rPr lang="en-US" altLang="en-AU" sz="2800" b="1" dirty="0">
                <a:solidFill>
                  <a:srgbClr val="006699"/>
                </a:solidFill>
                <a:latin typeface="Arial" panose="020B0604020202020204" pitchFamily="34" charset="0"/>
                <a:ea typeface="ＭＳ Ｐゴシック" panose="020B0600070205080204" pitchFamily="34" charset="-128"/>
                <a:cs typeface="+mn-cs"/>
              </a:rPr>
              <a:t>ñ</a:t>
            </a:r>
            <a:r>
              <a:rPr lang="en-US" altLang="en-US" sz="2800" b="1" dirty="0">
                <a:solidFill>
                  <a:srgbClr val="006699"/>
                </a:solidFill>
                <a:latin typeface="Arial" panose="020B0604020202020204" pitchFamily="34" charset="0"/>
                <a:ea typeface="ＭＳ Ｐゴシック" panose="020B0600070205080204" pitchFamily="34" charset="-128"/>
                <a:cs typeface="+mn-cs"/>
              </a:rPr>
              <a:t>a rainfall patterns (mm/day) December - March</a:t>
            </a:r>
            <a:endParaRPr lang="en-AU" sz="2800" dirty="0"/>
          </a:p>
        </p:txBody>
      </p:sp>
      <p:sp>
        <p:nvSpPr>
          <p:cNvPr id="4" name="TextBox 3">
            <a:extLst>
              <a:ext uri="{FF2B5EF4-FFF2-40B4-BE49-F238E27FC236}">
                <a16:creationId xmlns:a16="http://schemas.microsoft.com/office/drawing/2014/main" id="{2E879937-A31F-44E0-8CE7-EDE2E72DBEFC}"/>
              </a:ext>
            </a:extLst>
          </p:cNvPr>
          <p:cNvSpPr txBox="1"/>
          <p:nvPr/>
        </p:nvSpPr>
        <p:spPr>
          <a:xfrm>
            <a:off x="85588" y="4818221"/>
            <a:ext cx="6300326" cy="2215991"/>
          </a:xfrm>
          <a:prstGeom prst="rect">
            <a:avLst/>
          </a:prstGeom>
          <a:noFill/>
        </p:spPr>
        <p:txBody>
          <a:bodyPr wrap="square" rtlCol="0">
            <a:spAutoFit/>
          </a:bodyPr>
          <a:lstStyle/>
          <a:p>
            <a:pPr>
              <a:spcAft>
                <a:spcPts val="1200"/>
              </a:spcAft>
            </a:pPr>
            <a:r>
              <a:rPr lang="en-AU" b="1">
                <a:solidFill>
                  <a:srgbClr val="C00000"/>
                </a:solidFill>
              </a:rPr>
              <a:t>Rainfall ↑</a:t>
            </a:r>
            <a:r>
              <a:rPr lang="en-AU"/>
              <a:t> across the </a:t>
            </a:r>
            <a:r>
              <a:rPr lang="en-AU" b="1">
                <a:solidFill>
                  <a:srgbClr val="C00000"/>
                </a:solidFill>
              </a:rPr>
              <a:t>equatorial Pacific </a:t>
            </a:r>
            <a:r>
              <a:rPr lang="en-AU"/>
              <a:t>east of 160°E over the anomalously warm water</a:t>
            </a:r>
          </a:p>
          <a:p>
            <a:pPr>
              <a:spcAft>
                <a:spcPts val="1200"/>
              </a:spcAft>
            </a:pPr>
            <a:r>
              <a:rPr lang="en-AU" b="1">
                <a:solidFill>
                  <a:srgbClr val="C00000"/>
                </a:solidFill>
              </a:rPr>
              <a:t>Rainfall ↓ southwest</a:t>
            </a:r>
            <a:r>
              <a:rPr lang="en-AU"/>
              <a:t> and </a:t>
            </a:r>
            <a:r>
              <a:rPr lang="en-AU" b="1">
                <a:solidFill>
                  <a:srgbClr val="C00000"/>
                </a:solidFill>
              </a:rPr>
              <a:t>northwest</a:t>
            </a:r>
            <a:r>
              <a:rPr lang="en-AU"/>
              <a:t> Pacific, </a:t>
            </a:r>
            <a:r>
              <a:rPr lang="en-AU" b="1">
                <a:solidFill>
                  <a:srgbClr val="C00000"/>
                </a:solidFill>
              </a:rPr>
              <a:t>Maritime</a:t>
            </a:r>
            <a:r>
              <a:rPr lang="en-AU"/>
              <a:t> </a:t>
            </a:r>
            <a:r>
              <a:rPr lang="en-AU" b="1">
                <a:solidFill>
                  <a:srgbClr val="C00000"/>
                </a:solidFill>
              </a:rPr>
              <a:t>Continent </a:t>
            </a:r>
            <a:r>
              <a:rPr lang="en-AU"/>
              <a:t>and</a:t>
            </a:r>
            <a:r>
              <a:rPr lang="en-AU" b="1">
                <a:solidFill>
                  <a:srgbClr val="C00000"/>
                </a:solidFill>
              </a:rPr>
              <a:t> northern Australia</a:t>
            </a:r>
            <a:endParaRPr lang="en-AU"/>
          </a:p>
          <a:p>
            <a:pPr>
              <a:spcAft>
                <a:spcPts val="1200"/>
              </a:spcAft>
            </a:pPr>
            <a:r>
              <a:rPr lang="en-AU" b="1">
                <a:solidFill>
                  <a:srgbClr val="C00000"/>
                </a:solidFill>
              </a:rPr>
              <a:t>ITCZ</a:t>
            </a:r>
            <a:r>
              <a:rPr lang="en-AU"/>
              <a:t> is shifted </a:t>
            </a:r>
            <a:r>
              <a:rPr lang="en-AU" b="1">
                <a:solidFill>
                  <a:srgbClr val="C00000"/>
                </a:solidFill>
              </a:rPr>
              <a:t>south</a:t>
            </a:r>
            <a:r>
              <a:rPr lang="en-AU"/>
              <a:t>, </a:t>
            </a:r>
            <a:r>
              <a:rPr lang="en-AU" b="1">
                <a:solidFill>
                  <a:srgbClr val="C00000"/>
                </a:solidFill>
              </a:rPr>
              <a:t>SPCZ </a:t>
            </a:r>
            <a:r>
              <a:rPr lang="en-AU"/>
              <a:t>is</a:t>
            </a:r>
            <a:r>
              <a:rPr lang="en-AU" b="1">
                <a:solidFill>
                  <a:srgbClr val="C00000"/>
                </a:solidFill>
              </a:rPr>
              <a:t> </a:t>
            </a:r>
            <a:r>
              <a:rPr lang="en-AU"/>
              <a:t>shifted</a:t>
            </a:r>
            <a:r>
              <a:rPr lang="en-AU" b="1">
                <a:solidFill>
                  <a:srgbClr val="C00000"/>
                </a:solidFill>
              </a:rPr>
              <a:t> northeast </a:t>
            </a:r>
          </a:p>
          <a:p>
            <a:endParaRPr lang="en-AU"/>
          </a:p>
        </p:txBody>
      </p:sp>
      <p:pic>
        <p:nvPicPr>
          <p:cNvPr id="5" name="Picture 4">
            <a:extLst>
              <a:ext uri="{FF2B5EF4-FFF2-40B4-BE49-F238E27FC236}">
                <a16:creationId xmlns:a16="http://schemas.microsoft.com/office/drawing/2014/main" id="{7832B122-124C-4907-AF55-B9781F8A2D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575"/>
          <a:stretch/>
        </p:blipFill>
        <p:spPr bwMode="auto">
          <a:xfrm>
            <a:off x="6096001" y="1276733"/>
            <a:ext cx="5981668" cy="3136495"/>
          </a:xfrm>
          <a:prstGeom prst="rect">
            <a:avLst/>
          </a:prstGeom>
          <a:noFill/>
          <a:ln>
            <a:noFill/>
          </a:ln>
          <a:effectLst/>
          <a:extLst>
            <a:ext uri="{909E8E84-426E-40DD-AFC4-6F175D3DCCD1}">
              <a14:hiddenFill xmlns:a14="http://schemas.microsoft.com/office/drawing/2010/main">
                <a:gradFill rotWithShape="1">
                  <a:gsLst>
                    <a:gs pos="0">
                      <a:schemeClr val="accent1">
                        <a:alpha val="79999"/>
                      </a:schemeClr>
                    </a:gs>
                    <a:gs pos="100000">
                      <a:schemeClr val="bg1"/>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7">
            <a:extLst>
              <a:ext uri="{FF2B5EF4-FFF2-40B4-BE49-F238E27FC236}">
                <a16:creationId xmlns:a16="http://schemas.microsoft.com/office/drawing/2014/main" id="{69F4D4C6-4554-4555-8D6A-F85BF5D86D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149"/>
          <a:stretch/>
        </p:blipFill>
        <p:spPr bwMode="auto">
          <a:xfrm>
            <a:off x="216000" y="1258013"/>
            <a:ext cx="6017514" cy="3179516"/>
          </a:xfrm>
          <a:prstGeom prst="rect">
            <a:avLst/>
          </a:prstGeom>
          <a:noFill/>
          <a:ln>
            <a:noFill/>
          </a:ln>
          <a:effectLst/>
          <a:extLst>
            <a:ext uri="{909E8E84-426E-40DD-AFC4-6F175D3DCCD1}">
              <a14:hiddenFill xmlns:a14="http://schemas.microsoft.com/office/drawing/2010/main">
                <a:gradFill rotWithShape="1">
                  <a:gsLst>
                    <a:gs pos="0">
                      <a:schemeClr val="accent1">
                        <a:alpha val="79999"/>
                      </a:schemeClr>
                    </a:gs>
                    <a:gs pos="100000">
                      <a:schemeClr val="bg1"/>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7">
            <a:extLst>
              <a:ext uri="{FF2B5EF4-FFF2-40B4-BE49-F238E27FC236}">
                <a16:creationId xmlns:a16="http://schemas.microsoft.com/office/drawing/2014/main" id="{B5553414-F002-4A0E-9A04-E433BBDCF1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0654"/>
          <a:stretch/>
        </p:blipFill>
        <p:spPr bwMode="auto">
          <a:xfrm>
            <a:off x="368400" y="4456249"/>
            <a:ext cx="6017514" cy="367553"/>
          </a:xfrm>
          <a:prstGeom prst="rect">
            <a:avLst/>
          </a:prstGeom>
          <a:noFill/>
          <a:ln>
            <a:noFill/>
          </a:ln>
          <a:effectLst/>
          <a:extLst>
            <a:ext uri="{909E8E84-426E-40DD-AFC4-6F175D3DCCD1}">
              <a14:hiddenFill xmlns:a14="http://schemas.microsoft.com/office/drawing/2010/main">
                <a:gradFill rotWithShape="1">
                  <a:gsLst>
                    <a:gs pos="0">
                      <a:schemeClr val="accent1">
                        <a:alpha val="79999"/>
                      </a:schemeClr>
                    </a:gs>
                    <a:gs pos="100000">
                      <a:schemeClr val="bg1"/>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D38E37D-EF1B-4A7E-B57F-2FEAF9E88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341"/>
          <a:stretch/>
        </p:blipFill>
        <p:spPr bwMode="auto">
          <a:xfrm>
            <a:off x="6298123" y="4431948"/>
            <a:ext cx="5981668" cy="367553"/>
          </a:xfrm>
          <a:prstGeom prst="rect">
            <a:avLst/>
          </a:prstGeom>
          <a:noFill/>
          <a:ln>
            <a:noFill/>
          </a:ln>
          <a:effectLst/>
          <a:extLst>
            <a:ext uri="{909E8E84-426E-40DD-AFC4-6F175D3DCCD1}">
              <a14:hiddenFill xmlns:a14="http://schemas.microsoft.com/office/drawing/2010/main">
                <a:gradFill rotWithShape="1">
                  <a:gsLst>
                    <a:gs pos="0">
                      <a:schemeClr val="accent1">
                        <a:alpha val="79999"/>
                      </a:schemeClr>
                    </a:gs>
                    <a:gs pos="100000">
                      <a:schemeClr val="bg1"/>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1">
            <a:extLst>
              <a:ext uri="{FF2B5EF4-FFF2-40B4-BE49-F238E27FC236}">
                <a16:creationId xmlns:a16="http://schemas.microsoft.com/office/drawing/2014/main" id="{70023A97-A3AD-46BC-8834-A131DB060AD0}"/>
              </a:ext>
            </a:extLst>
          </p:cNvPr>
          <p:cNvSpPr txBox="1">
            <a:spLocks noChangeArrowheads="1"/>
          </p:cNvSpPr>
          <p:nvPr/>
        </p:nvSpPr>
        <p:spPr bwMode="auto">
          <a:xfrm>
            <a:off x="2122097" y="1148369"/>
            <a:ext cx="220532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algn="ctr" eaLnBrk="1" hangingPunct="1">
              <a:buClr>
                <a:srgbClr val="000000"/>
              </a:buClr>
              <a:buSzPct val="100000"/>
              <a:buFont typeface="Times New Roman" panose="02020603050405020304" pitchFamily="18" charset="0"/>
              <a:buNone/>
            </a:pPr>
            <a:r>
              <a:rPr lang="en-AU" altLang="en-US" sz="1600" b="1">
                <a:solidFill>
                  <a:srgbClr val="000000"/>
                </a:solidFill>
                <a:latin typeface="Arial" panose="020B0604020202020204" pitchFamily="34" charset="0"/>
              </a:rPr>
              <a:t>El Niño</a:t>
            </a:r>
          </a:p>
        </p:txBody>
      </p:sp>
      <p:sp>
        <p:nvSpPr>
          <p:cNvPr id="9" name="Text Box 11">
            <a:extLst>
              <a:ext uri="{FF2B5EF4-FFF2-40B4-BE49-F238E27FC236}">
                <a16:creationId xmlns:a16="http://schemas.microsoft.com/office/drawing/2014/main" id="{AB5EBD91-082D-4424-BB5F-CE03E9363081}"/>
              </a:ext>
            </a:extLst>
          </p:cNvPr>
          <p:cNvSpPr txBox="1">
            <a:spLocks noChangeArrowheads="1"/>
          </p:cNvSpPr>
          <p:nvPr/>
        </p:nvSpPr>
        <p:spPr bwMode="auto">
          <a:xfrm>
            <a:off x="8110097" y="1148369"/>
            <a:ext cx="220532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algn="ctr" eaLnBrk="1" hangingPunct="1">
              <a:buClr>
                <a:srgbClr val="000000"/>
              </a:buClr>
              <a:buSzPct val="100000"/>
              <a:buFont typeface="Times New Roman" panose="02020603050405020304" pitchFamily="18" charset="0"/>
              <a:buNone/>
            </a:pPr>
            <a:r>
              <a:rPr lang="en-AU" altLang="en-US" sz="1600" b="1">
                <a:solidFill>
                  <a:srgbClr val="000000"/>
                </a:solidFill>
                <a:latin typeface="Arial" panose="020B0604020202020204" pitchFamily="34" charset="0"/>
              </a:rPr>
              <a:t>La Niña</a:t>
            </a:r>
          </a:p>
        </p:txBody>
      </p:sp>
      <p:sp>
        <p:nvSpPr>
          <p:cNvPr id="10" name="TextBox 9">
            <a:extLst>
              <a:ext uri="{FF2B5EF4-FFF2-40B4-BE49-F238E27FC236}">
                <a16:creationId xmlns:a16="http://schemas.microsoft.com/office/drawing/2014/main" id="{63CEF16D-C130-4BB0-B365-3978943FC537}"/>
              </a:ext>
            </a:extLst>
          </p:cNvPr>
          <p:cNvSpPr txBox="1"/>
          <p:nvPr/>
        </p:nvSpPr>
        <p:spPr>
          <a:xfrm>
            <a:off x="6362733" y="4803675"/>
            <a:ext cx="5981667" cy="2215991"/>
          </a:xfrm>
          <a:prstGeom prst="rect">
            <a:avLst/>
          </a:prstGeom>
          <a:noFill/>
        </p:spPr>
        <p:txBody>
          <a:bodyPr wrap="square" rtlCol="0">
            <a:spAutoFit/>
          </a:bodyPr>
          <a:lstStyle/>
          <a:p>
            <a:pPr>
              <a:spcAft>
                <a:spcPts val="1200"/>
              </a:spcAft>
            </a:pPr>
            <a:r>
              <a:rPr lang="en-AU" b="1">
                <a:solidFill>
                  <a:srgbClr val="C00000"/>
                </a:solidFill>
              </a:rPr>
              <a:t>Rainfall ↓</a:t>
            </a:r>
            <a:r>
              <a:rPr lang="en-AU"/>
              <a:t> across much of the </a:t>
            </a:r>
            <a:r>
              <a:rPr lang="en-AU" b="1">
                <a:solidFill>
                  <a:srgbClr val="C00000"/>
                </a:solidFill>
              </a:rPr>
              <a:t>equatorial Pacific </a:t>
            </a:r>
            <a:r>
              <a:rPr lang="en-AU"/>
              <a:t>east of 150°E over the anomalously cool water</a:t>
            </a:r>
          </a:p>
          <a:p>
            <a:pPr>
              <a:spcAft>
                <a:spcPts val="1200"/>
              </a:spcAft>
            </a:pPr>
            <a:r>
              <a:rPr lang="en-AU" b="1">
                <a:solidFill>
                  <a:srgbClr val="C00000"/>
                </a:solidFill>
              </a:rPr>
              <a:t>Rainfall ↑ southwest</a:t>
            </a:r>
            <a:r>
              <a:rPr lang="en-AU"/>
              <a:t> and </a:t>
            </a:r>
            <a:r>
              <a:rPr lang="en-AU" b="1">
                <a:solidFill>
                  <a:srgbClr val="C00000"/>
                </a:solidFill>
              </a:rPr>
              <a:t>northwest</a:t>
            </a:r>
            <a:r>
              <a:rPr lang="en-AU"/>
              <a:t> Pacific, </a:t>
            </a:r>
            <a:r>
              <a:rPr lang="en-AU" b="1">
                <a:solidFill>
                  <a:srgbClr val="C00000"/>
                </a:solidFill>
              </a:rPr>
              <a:t>Maritime</a:t>
            </a:r>
            <a:r>
              <a:rPr lang="en-AU"/>
              <a:t> </a:t>
            </a:r>
            <a:r>
              <a:rPr lang="en-AU" b="1">
                <a:solidFill>
                  <a:srgbClr val="C00000"/>
                </a:solidFill>
              </a:rPr>
              <a:t>Continent </a:t>
            </a:r>
            <a:r>
              <a:rPr lang="en-AU"/>
              <a:t>and</a:t>
            </a:r>
            <a:r>
              <a:rPr lang="en-AU" b="1">
                <a:solidFill>
                  <a:srgbClr val="C00000"/>
                </a:solidFill>
              </a:rPr>
              <a:t> much of Australia</a:t>
            </a:r>
            <a:endParaRPr lang="en-AU"/>
          </a:p>
          <a:p>
            <a:pPr>
              <a:spcAft>
                <a:spcPts val="1200"/>
              </a:spcAft>
            </a:pPr>
            <a:r>
              <a:rPr lang="en-AU" b="1">
                <a:solidFill>
                  <a:srgbClr val="C00000"/>
                </a:solidFill>
              </a:rPr>
              <a:t>ITCZ</a:t>
            </a:r>
            <a:r>
              <a:rPr lang="en-AU"/>
              <a:t> is shifted </a:t>
            </a:r>
            <a:r>
              <a:rPr lang="en-AU" b="1">
                <a:solidFill>
                  <a:srgbClr val="C00000"/>
                </a:solidFill>
              </a:rPr>
              <a:t>north</a:t>
            </a:r>
            <a:r>
              <a:rPr lang="en-AU"/>
              <a:t>, </a:t>
            </a:r>
            <a:r>
              <a:rPr lang="en-AU" b="1">
                <a:solidFill>
                  <a:srgbClr val="C00000"/>
                </a:solidFill>
              </a:rPr>
              <a:t>SPCZ </a:t>
            </a:r>
            <a:r>
              <a:rPr lang="en-AU"/>
              <a:t>is</a:t>
            </a:r>
            <a:r>
              <a:rPr lang="en-AU" b="1">
                <a:solidFill>
                  <a:srgbClr val="C00000"/>
                </a:solidFill>
              </a:rPr>
              <a:t> </a:t>
            </a:r>
            <a:r>
              <a:rPr lang="en-AU"/>
              <a:t>shifted</a:t>
            </a:r>
            <a:r>
              <a:rPr lang="en-AU" b="1">
                <a:solidFill>
                  <a:srgbClr val="C00000"/>
                </a:solidFill>
              </a:rPr>
              <a:t> southwest </a:t>
            </a:r>
          </a:p>
          <a:p>
            <a:endParaRPr lang="en-AU"/>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AA1923-A0AD-4339-B0D2-F1A6FCCCBB13}"/>
              </a:ext>
            </a:extLst>
          </p:cNvPr>
          <p:cNvSpPr txBox="1"/>
          <p:nvPr/>
        </p:nvSpPr>
        <p:spPr>
          <a:xfrm>
            <a:off x="10080391" y="1579222"/>
            <a:ext cx="1990164" cy="1754326"/>
          </a:xfrm>
          <a:prstGeom prst="rect">
            <a:avLst/>
          </a:prstGeom>
          <a:noFill/>
        </p:spPr>
        <p:txBody>
          <a:bodyPr wrap="square" rtlCol="0">
            <a:spAutoFit/>
          </a:bodyPr>
          <a:lstStyle/>
          <a:p>
            <a:r>
              <a:rPr lang="en-AU" b="1">
                <a:solidFill>
                  <a:srgbClr val="C00000"/>
                </a:solidFill>
              </a:rPr>
              <a:t>Central Pacific El Niño: </a:t>
            </a:r>
            <a:r>
              <a:rPr lang="en-AU" altLang="en-US"/>
              <a:t>‘</a:t>
            </a:r>
            <a:r>
              <a:rPr lang="en-AU" altLang="en-US" err="1"/>
              <a:t>Modoki</a:t>
            </a:r>
            <a:r>
              <a:rPr lang="en-AU" altLang="en-US"/>
              <a:t>’ El Ni</a:t>
            </a:r>
            <a:r>
              <a:rPr lang="en-AU"/>
              <a:t>ñ</a:t>
            </a:r>
            <a:r>
              <a:rPr lang="en-AU" altLang="en-US"/>
              <a:t>o with increased rainfall in the centre of the Pacific</a:t>
            </a:r>
            <a:endParaRPr lang="en-AU" b="1">
              <a:solidFill>
                <a:srgbClr val="C00000"/>
              </a:solidFill>
            </a:endParaRPr>
          </a:p>
        </p:txBody>
      </p:sp>
      <p:grpSp>
        <p:nvGrpSpPr>
          <p:cNvPr id="11" name="Group 10">
            <a:extLst>
              <a:ext uri="{FF2B5EF4-FFF2-40B4-BE49-F238E27FC236}">
                <a16:creationId xmlns:a16="http://schemas.microsoft.com/office/drawing/2014/main" id="{9E08D39D-A0CF-4EA3-B156-06999E69375F}"/>
              </a:ext>
            </a:extLst>
          </p:cNvPr>
          <p:cNvGrpSpPr/>
          <p:nvPr/>
        </p:nvGrpSpPr>
        <p:grpSpPr>
          <a:xfrm>
            <a:off x="3160479" y="1255018"/>
            <a:ext cx="6919912" cy="5392420"/>
            <a:chOff x="2636044" y="1287780"/>
            <a:chExt cx="6919912" cy="5392420"/>
          </a:xfrm>
        </p:grpSpPr>
        <p:pic>
          <p:nvPicPr>
            <p:cNvPr id="33795" name="Picture 4">
              <a:extLst>
                <a:ext uri="{FF2B5EF4-FFF2-40B4-BE49-F238E27FC236}">
                  <a16:creationId xmlns:a16="http://schemas.microsoft.com/office/drawing/2014/main" id="{5496C874-86A0-4C7F-B782-786AD8296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044" y="1479550"/>
              <a:ext cx="6919912" cy="5200650"/>
            </a:xfrm>
            <a:prstGeom prst="rect">
              <a:avLst/>
            </a:prstGeom>
            <a:noFill/>
            <a:ln>
              <a:noFill/>
            </a:ln>
            <a:effectLst/>
            <a:extLst>
              <a:ext uri="{909E8E84-426E-40DD-AFC4-6F175D3DCCD1}">
                <a14:hiddenFill xmlns:a14="http://schemas.microsoft.com/office/drawing/2010/main">
                  <a:gradFill rotWithShape="1">
                    <a:gsLst>
                      <a:gs pos="0">
                        <a:schemeClr val="accent1">
                          <a:alpha val="79999"/>
                        </a:schemeClr>
                      </a:gs>
                      <a:gs pos="100000">
                        <a:schemeClr val="bg1"/>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D4FEB5A4-90DD-4A11-B5EE-BA2DF1CAF4EF}"/>
                </a:ext>
              </a:extLst>
            </p:cNvPr>
            <p:cNvSpPr txBox="1"/>
            <p:nvPr/>
          </p:nvSpPr>
          <p:spPr>
            <a:xfrm>
              <a:off x="3469341" y="1294884"/>
              <a:ext cx="2178424" cy="369332"/>
            </a:xfrm>
            <a:prstGeom prst="rect">
              <a:avLst/>
            </a:prstGeom>
            <a:solidFill>
              <a:schemeClr val="bg1"/>
            </a:solidFill>
          </p:spPr>
          <p:txBody>
            <a:bodyPr wrap="square" rtlCol="0">
              <a:spAutoFit/>
            </a:bodyPr>
            <a:lstStyle/>
            <a:p>
              <a:r>
                <a:rPr lang="en-AU" b="1"/>
                <a:t>East Pacific El Ni</a:t>
              </a:r>
              <a:r>
                <a:rPr lang="en-AU" altLang="en-US" sz="1800" b="1">
                  <a:solidFill>
                    <a:srgbClr val="000000"/>
                  </a:solidFill>
                  <a:latin typeface="Arial" panose="020B0604020202020204" pitchFamily="34" charset="0"/>
                </a:rPr>
                <a:t>ñ</a:t>
              </a:r>
              <a:r>
                <a:rPr lang="en-AU" b="1"/>
                <a:t>o</a:t>
              </a:r>
            </a:p>
          </p:txBody>
        </p:sp>
        <p:sp>
          <p:nvSpPr>
            <p:cNvPr id="6" name="TextBox 5">
              <a:extLst>
                <a:ext uri="{FF2B5EF4-FFF2-40B4-BE49-F238E27FC236}">
                  <a16:creationId xmlns:a16="http://schemas.microsoft.com/office/drawing/2014/main" id="{F0650ED5-5894-4301-AA08-56A1DB4CA3DB}"/>
                </a:ext>
              </a:extLst>
            </p:cNvPr>
            <p:cNvSpPr txBox="1"/>
            <p:nvPr/>
          </p:nvSpPr>
          <p:spPr>
            <a:xfrm>
              <a:off x="6795247" y="1287780"/>
              <a:ext cx="2442882" cy="369332"/>
            </a:xfrm>
            <a:prstGeom prst="rect">
              <a:avLst/>
            </a:prstGeom>
            <a:solidFill>
              <a:schemeClr val="bg1"/>
            </a:solidFill>
          </p:spPr>
          <p:txBody>
            <a:bodyPr wrap="square" rtlCol="0">
              <a:spAutoFit/>
            </a:bodyPr>
            <a:lstStyle/>
            <a:p>
              <a:r>
                <a:rPr lang="en-AU" b="1"/>
                <a:t>Central Pacific El Ni</a:t>
              </a:r>
              <a:r>
                <a:rPr lang="en-AU" altLang="en-US" sz="1800" b="1">
                  <a:solidFill>
                    <a:srgbClr val="000000"/>
                  </a:solidFill>
                  <a:latin typeface="Arial" panose="020B0604020202020204" pitchFamily="34" charset="0"/>
                </a:rPr>
                <a:t>ñ</a:t>
              </a:r>
              <a:r>
                <a:rPr lang="en-AU" b="1"/>
                <a:t>o</a:t>
              </a:r>
            </a:p>
          </p:txBody>
        </p:sp>
        <p:sp>
          <p:nvSpPr>
            <p:cNvPr id="7" name="TextBox 6">
              <a:extLst>
                <a:ext uri="{FF2B5EF4-FFF2-40B4-BE49-F238E27FC236}">
                  <a16:creationId xmlns:a16="http://schemas.microsoft.com/office/drawing/2014/main" id="{3739108A-A580-4A68-915F-71469A21678B}"/>
                </a:ext>
              </a:extLst>
            </p:cNvPr>
            <p:cNvSpPr txBox="1"/>
            <p:nvPr/>
          </p:nvSpPr>
          <p:spPr>
            <a:xfrm>
              <a:off x="3469341" y="3103893"/>
              <a:ext cx="2442882" cy="338554"/>
            </a:xfrm>
            <a:prstGeom prst="rect">
              <a:avLst/>
            </a:prstGeom>
            <a:solidFill>
              <a:schemeClr val="bg1"/>
            </a:solidFill>
          </p:spPr>
          <p:txBody>
            <a:bodyPr wrap="square" rtlCol="0">
              <a:spAutoFit/>
            </a:bodyPr>
            <a:lstStyle/>
            <a:p>
              <a:r>
                <a:rPr lang="en-AU" sz="1600" b="1"/>
                <a:t>West Pacific El Ni</a:t>
              </a:r>
              <a:r>
                <a:rPr lang="en-AU" altLang="en-US" sz="1600" b="1">
                  <a:solidFill>
                    <a:srgbClr val="000000"/>
                  </a:solidFill>
                  <a:latin typeface="Arial" panose="020B0604020202020204" pitchFamily="34" charset="0"/>
                </a:rPr>
                <a:t>ñ</a:t>
              </a:r>
              <a:r>
                <a:rPr lang="en-AU" sz="1600" b="1"/>
                <a:t>o</a:t>
              </a:r>
            </a:p>
          </p:txBody>
        </p:sp>
        <p:sp>
          <p:nvSpPr>
            <p:cNvPr id="8" name="TextBox 7">
              <a:extLst>
                <a:ext uri="{FF2B5EF4-FFF2-40B4-BE49-F238E27FC236}">
                  <a16:creationId xmlns:a16="http://schemas.microsoft.com/office/drawing/2014/main" id="{3854774D-CEAA-4C0C-9127-0701EEB7718B}"/>
                </a:ext>
              </a:extLst>
            </p:cNvPr>
            <p:cNvSpPr txBox="1"/>
            <p:nvPr/>
          </p:nvSpPr>
          <p:spPr>
            <a:xfrm>
              <a:off x="6606988" y="3103893"/>
              <a:ext cx="2442882" cy="338554"/>
            </a:xfrm>
            <a:prstGeom prst="rect">
              <a:avLst/>
            </a:prstGeom>
            <a:solidFill>
              <a:schemeClr val="bg1"/>
            </a:solidFill>
          </p:spPr>
          <p:txBody>
            <a:bodyPr wrap="square" rtlCol="0">
              <a:spAutoFit/>
            </a:bodyPr>
            <a:lstStyle/>
            <a:p>
              <a:pPr algn="ctr"/>
              <a:r>
                <a:rPr lang="en-AU" sz="1600" b="1"/>
                <a:t>La Ni</a:t>
              </a:r>
              <a:r>
                <a:rPr lang="en-AU" altLang="en-US" sz="1600" b="1">
                  <a:solidFill>
                    <a:srgbClr val="000000"/>
                  </a:solidFill>
                  <a:latin typeface="Arial" panose="020B0604020202020204" pitchFamily="34" charset="0"/>
                </a:rPr>
                <a:t>ña</a:t>
              </a:r>
              <a:endParaRPr lang="en-AU" sz="1600" b="1"/>
            </a:p>
          </p:txBody>
        </p:sp>
      </p:grpSp>
      <p:sp>
        <p:nvSpPr>
          <p:cNvPr id="10" name="TextBox 9">
            <a:extLst>
              <a:ext uri="{FF2B5EF4-FFF2-40B4-BE49-F238E27FC236}">
                <a16:creationId xmlns:a16="http://schemas.microsoft.com/office/drawing/2014/main" id="{2B6A719F-DEC9-456F-914D-EF31715DB759}"/>
              </a:ext>
            </a:extLst>
          </p:cNvPr>
          <p:cNvSpPr txBox="1"/>
          <p:nvPr/>
        </p:nvSpPr>
        <p:spPr>
          <a:xfrm>
            <a:off x="197224" y="1605931"/>
            <a:ext cx="2963255" cy="1754326"/>
          </a:xfrm>
          <a:prstGeom prst="rect">
            <a:avLst/>
          </a:prstGeom>
          <a:noFill/>
        </p:spPr>
        <p:txBody>
          <a:bodyPr wrap="square">
            <a:spAutoFit/>
          </a:bodyPr>
          <a:lstStyle/>
          <a:p>
            <a:r>
              <a:rPr lang="en-AU" b="1">
                <a:solidFill>
                  <a:srgbClr val="C00000"/>
                </a:solidFill>
              </a:rPr>
              <a:t>East Pacific (classic) El Niño: </a:t>
            </a:r>
            <a:r>
              <a:rPr lang="en-AU" altLang="en-US"/>
              <a:t>large ‘wedge’ of higher than normal rainfall emerging from South America coast with boomerang of low rainfall to the west</a:t>
            </a:r>
            <a:endParaRPr lang="en-AU"/>
          </a:p>
        </p:txBody>
      </p:sp>
      <p:sp>
        <p:nvSpPr>
          <p:cNvPr id="12" name="TextBox 11">
            <a:extLst>
              <a:ext uri="{FF2B5EF4-FFF2-40B4-BE49-F238E27FC236}">
                <a16:creationId xmlns:a16="http://schemas.microsoft.com/office/drawing/2014/main" id="{3B7F99DD-C7D2-468E-B183-AC3C2A2AF15F}"/>
              </a:ext>
            </a:extLst>
          </p:cNvPr>
          <p:cNvSpPr txBox="1"/>
          <p:nvPr/>
        </p:nvSpPr>
        <p:spPr>
          <a:xfrm>
            <a:off x="197224" y="3731666"/>
            <a:ext cx="2712943" cy="2031325"/>
          </a:xfrm>
          <a:prstGeom prst="rect">
            <a:avLst/>
          </a:prstGeom>
          <a:noFill/>
        </p:spPr>
        <p:txBody>
          <a:bodyPr wrap="square">
            <a:spAutoFit/>
          </a:bodyPr>
          <a:lstStyle/>
          <a:p>
            <a:r>
              <a:rPr lang="en-AU" b="1">
                <a:solidFill>
                  <a:srgbClr val="C00000"/>
                </a:solidFill>
              </a:rPr>
              <a:t>West Pacific El Niño: </a:t>
            </a:r>
            <a:r>
              <a:rPr lang="en-AU" altLang="en-US"/>
              <a:t>higher than normal rainfall extending further north and west than for central Pacific event. Generally the weakest of the 3 types.</a:t>
            </a:r>
          </a:p>
          <a:p>
            <a:endParaRPr lang="en-AU"/>
          </a:p>
        </p:txBody>
      </p:sp>
      <p:sp>
        <p:nvSpPr>
          <p:cNvPr id="13" name="Rectangle: Rounded Corners 12">
            <a:extLst>
              <a:ext uri="{FF2B5EF4-FFF2-40B4-BE49-F238E27FC236}">
                <a16:creationId xmlns:a16="http://schemas.microsoft.com/office/drawing/2014/main" id="{CC62BFDA-14CE-4B25-9523-A164581EF19C}"/>
              </a:ext>
            </a:extLst>
          </p:cNvPr>
          <p:cNvSpPr/>
          <p:nvPr/>
        </p:nvSpPr>
        <p:spPr>
          <a:xfrm>
            <a:off x="121445" y="1446788"/>
            <a:ext cx="2963255" cy="20322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Rounded Corners 18">
            <a:extLst>
              <a:ext uri="{FF2B5EF4-FFF2-40B4-BE49-F238E27FC236}">
                <a16:creationId xmlns:a16="http://schemas.microsoft.com/office/drawing/2014/main" id="{A55CD899-1F86-4199-B0A3-5FA05E8A169F}"/>
              </a:ext>
            </a:extLst>
          </p:cNvPr>
          <p:cNvSpPr/>
          <p:nvPr/>
        </p:nvSpPr>
        <p:spPr>
          <a:xfrm>
            <a:off x="110939" y="3657752"/>
            <a:ext cx="2963255" cy="20322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D1E5B401-1639-49B0-9B47-22202F690501}"/>
              </a:ext>
            </a:extLst>
          </p:cNvPr>
          <p:cNvSpPr txBox="1"/>
          <p:nvPr/>
        </p:nvSpPr>
        <p:spPr>
          <a:xfrm>
            <a:off x="10166676" y="3657752"/>
            <a:ext cx="1990164" cy="1200329"/>
          </a:xfrm>
          <a:prstGeom prst="rect">
            <a:avLst/>
          </a:prstGeom>
          <a:noFill/>
        </p:spPr>
        <p:txBody>
          <a:bodyPr wrap="square" rtlCol="0">
            <a:spAutoFit/>
          </a:bodyPr>
          <a:lstStyle/>
          <a:p>
            <a:endParaRPr lang="en-AU"/>
          </a:p>
          <a:p>
            <a:r>
              <a:rPr lang="en-AU" b="1">
                <a:solidFill>
                  <a:srgbClr val="C00000"/>
                </a:solidFill>
              </a:rPr>
              <a:t>La Niña </a:t>
            </a:r>
            <a:r>
              <a:rPr lang="en-AU" altLang="en-US"/>
              <a:t>generally has one form</a:t>
            </a:r>
            <a:endParaRPr lang="en-AU" b="1">
              <a:solidFill>
                <a:srgbClr val="C00000"/>
              </a:solidFill>
            </a:endParaRPr>
          </a:p>
          <a:p>
            <a:endParaRPr lang="en-AU"/>
          </a:p>
        </p:txBody>
      </p:sp>
      <p:sp>
        <p:nvSpPr>
          <p:cNvPr id="21" name="Rectangle: Rounded Corners 20">
            <a:extLst>
              <a:ext uri="{FF2B5EF4-FFF2-40B4-BE49-F238E27FC236}">
                <a16:creationId xmlns:a16="http://schemas.microsoft.com/office/drawing/2014/main" id="{D4D6B4DC-5A25-43C7-94B5-71CE48248A98}"/>
              </a:ext>
            </a:extLst>
          </p:cNvPr>
          <p:cNvSpPr/>
          <p:nvPr/>
        </p:nvSpPr>
        <p:spPr>
          <a:xfrm>
            <a:off x="10044322" y="1541901"/>
            <a:ext cx="1990164" cy="18183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Rounded Corners 21">
            <a:extLst>
              <a:ext uri="{FF2B5EF4-FFF2-40B4-BE49-F238E27FC236}">
                <a16:creationId xmlns:a16="http://schemas.microsoft.com/office/drawing/2014/main" id="{2AB5ED15-69BA-450C-A423-E3717B4ACE43}"/>
              </a:ext>
            </a:extLst>
          </p:cNvPr>
          <p:cNvSpPr/>
          <p:nvPr/>
        </p:nvSpPr>
        <p:spPr>
          <a:xfrm>
            <a:off x="10062357" y="3873166"/>
            <a:ext cx="1990164" cy="7694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7B30A624-F4E5-4F5E-806A-5CFDACA8BD13}"/>
              </a:ext>
            </a:extLst>
          </p:cNvPr>
          <p:cNvSpPr txBox="1"/>
          <p:nvPr/>
        </p:nvSpPr>
        <p:spPr>
          <a:xfrm>
            <a:off x="10156170" y="5182285"/>
            <a:ext cx="1990164" cy="1754326"/>
          </a:xfrm>
          <a:prstGeom prst="rect">
            <a:avLst/>
          </a:prstGeom>
          <a:noFill/>
        </p:spPr>
        <p:txBody>
          <a:bodyPr wrap="square" rtlCol="0">
            <a:spAutoFit/>
          </a:bodyPr>
          <a:lstStyle/>
          <a:p>
            <a:endParaRPr lang="en-AU"/>
          </a:p>
          <a:p>
            <a:r>
              <a:rPr lang="en-AU" altLang="en-US" b="1"/>
              <a:t>The type of ENSO event affects where rainfall will occur</a:t>
            </a:r>
            <a:endParaRPr lang="en-AU" b="1">
              <a:solidFill>
                <a:srgbClr val="C00000"/>
              </a:solidFill>
            </a:endParaRPr>
          </a:p>
          <a:p>
            <a:endParaRPr lang="en-AU"/>
          </a:p>
        </p:txBody>
      </p:sp>
      <p:sp>
        <p:nvSpPr>
          <p:cNvPr id="18" name="Title 1">
            <a:extLst>
              <a:ext uri="{FF2B5EF4-FFF2-40B4-BE49-F238E27FC236}">
                <a16:creationId xmlns:a16="http://schemas.microsoft.com/office/drawing/2014/main" id="{1EC0A539-DD74-48BE-ACB1-59D3A18D22BC}"/>
              </a:ext>
            </a:extLst>
          </p:cNvPr>
          <p:cNvSpPr txBox="1">
            <a:spLocks/>
          </p:cNvSpPr>
          <p:nvPr/>
        </p:nvSpPr>
        <p:spPr>
          <a:xfrm>
            <a:off x="1399304" y="234759"/>
            <a:ext cx="10430746" cy="1049235"/>
          </a:xfrm>
          <a:prstGeom prst="rect">
            <a:avLst/>
          </a:prstGeom>
        </p:spPr>
        <p:txBody>
          <a:bodyP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2800" b="1" dirty="0">
                <a:solidFill>
                  <a:srgbClr val="006699"/>
                </a:solidFill>
                <a:latin typeface="Arial" panose="020B0604020202020204" pitchFamily="34" charset="0"/>
              </a:rPr>
              <a:t>El Niño – three different types</a:t>
            </a:r>
          </a:p>
          <a:p>
            <a:r>
              <a:rPr lang="en-AU" altLang="en-AU" sz="2800" b="1" dirty="0">
                <a:solidFill>
                  <a:srgbClr val="006699"/>
                </a:solidFill>
                <a:latin typeface="Arial" panose="020B0604020202020204" pitchFamily="34" charset="0"/>
              </a:rPr>
              <a:t>La Niña – one type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42B442-A38F-41E6-8F6C-F275F50DB760}"/>
              </a:ext>
            </a:extLst>
          </p:cNvPr>
          <p:cNvCxnSpPr/>
          <p:nvPr/>
        </p:nvCxnSpPr>
        <p:spPr>
          <a:xfrm>
            <a:off x="1419278" y="3674429"/>
            <a:ext cx="0" cy="5217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0C83933-68CE-4D77-8570-5E727432DC31}"/>
              </a:ext>
            </a:extLst>
          </p:cNvPr>
          <p:cNvGrpSpPr/>
          <p:nvPr/>
        </p:nvGrpSpPr>
        <p:grpSpPr>
          <a:xfrm>
            <a:off x="245336" y="2072142"/>
            <a:ext cx="9389048" cy="4248000"/>
            <a:chOff x="890794" y="1947358"/>
            <a:chExt cx="9389048" cy="4248000"/>
          </a:xfrm>
        </p:grpSpPr>
        <p:pic>
          <p:nvPicPr>
            <p:cNvPr id="5" name="Picture 4">
              <a:extLst>
                <a:ext uri="{FF2B5EF4-FFF2-40B4-BE49-F238E27FC236}">
                  <a16:creationId xmlns:a16="http://schemas.microsoft.com/office/drawing/2014/main" id="{F783491D-804E-4925-B40E-A021BED76DC2}"/>
                </a:ext>
              </a:extLst>
            </p:cNvPr>
            <p:cNvPicPr>
              <a:picLocks noChangeAspect="1"/>
            </p:cNvPicPr>
            <p:nvPr/>
          </p:nvPicPr>
          <p:blipFill>
            <a:blip r:embed="rId3"/>
            <a:stretch>
              <a:fillRect/>
            </a:stretch>
          </p:blipFill>
          <p:spPr>
            <a:xfrm>
              <a:off x="890794" y="2208042"/>
              <a:ext cx="553212" cy="3515201"/>
            </a:xfrm>
            <a:prstGeom prst="rect">
              <a:avLst/>
            </a:prstGeom>
          </p:spPr>
        </p:pic>
        <p:pic>
          <p:nvPicPr>
            <p:cNvPr id="4" name="Picture 3">
              <a:extLst>
                <a:ext uri="{FF2B5EF4-FFF2-40B4-BE49-F238E27FC236}">
                  <a16:creationId xmlns:a16="http://schemas.microsoft.com/office/drawing/2014/main" id="{4A739344-DC9E-4BC8-ACE6-67B7522153DA}"/>
                </a:ext>
              </a:extLst>
            </p:cNvPr>
            <p:cNvPicPr>
              <a:picLocks noChangeAspect="1"/>
            </p:cNvPicPr>
            <p:nvPr/>
          </p:nvPicPr>
          <p:blipFill>
            <a:blip r:embed="rId4"/>
            <a:stretch>
              <a:fillRect/>
            </a:stretch>
          </p:blipFill>
          <p:spPr>
            <a:xfrm>
              <a:off x="1391364" y="1947358"/>
              <a:ext cx="8888478" cy="4248000"/>
            </a:xfrm>
            <a:prstGeom prst="rect">
              <a:avLst/>
            </a:prstGeom>
          </p:spPr>
        </p:pic>
        <p:pic>
          <p:nvPicPr>
            <p:cNvPr id="8" name="Picture 7">
              <a:extLst>
                <a:ext uri="{FF2B5EF4-FFF2-40B4-BE49-F238E27FC236}">
                  <a16:creationId xmlns:a16="http://schemas.microsoft.com/office/drawing/2014/main" id="{7A92AACB-6FFF-40F9-AC44-7DE951A85EB7}"/>
                </a:ext>
              </a:extLst>
            </p:cNvPr>
            <p:cNvPicPr>
              <a:picLocks noChangeAspect="1"/>
            </p:cNvPicPr>
            <p:nvPr/>
          </p:nvPicPr>
          <p:blipFill>
            <a:blip r:embed="rId5"/>
            <a:stretch>
              <a:fillRect/>
            </a:stretch>
          </p:blipFill>
          <p:spPr>
            <a:xfrm>
              <a:off x="3457575" y="2208042"/>
              <a:ext cx="1371600" cy="428625"/>
            </a:xfrm>
            <a:prstGeom prst="rect">
              <a:avLst/>
            </a:prstGeom>
          </p:spPr>
        </p:pic>
      </p:grpSp>
      <p:sp>
        <p:nvSpPr>
          <p:cNvPr id="9" name="TextBox 8">
            <a:extLst>
              <a:ext uri="{FF2B5EF4-FFF2-40B4-BE49-F238E27FC236}">
                <a16:creationId xmlns:a16="http://schemas.microsoft.com/office/drawing/2014/main" id="{EA2ED951-7059-4738-A8A1-D1E590DAB131}"/>
              </a:ext>
            </a:extLst>
          </p:cNvPr>
          <p:cNvSpPr txBox="1"/>
          <p:nvPr/>
        </p:nvSpPr>
        <p:spPr>
          <a:xfrm>
            <a:off x="9765983" y="2086884"/>
            <a:ext cx="2180682" cy="4524315"/>
          </a:xfrm>
          <a:prstGeom prst="rect">
            <a:avLst/>
          </a:prstGeom>
          <a:noFill/>
        </p:spPr>
        <p:txBody>
          <a:bodyPr wrap="square" rtlCol="0">
            <a:spAutoFit/>
          </a:bodyPr>
          <a:lstStyle/>
          <a:p>
            <a:r>
              <a:rPr lang="en-AU" altLang="en-US" dirty="0"/>
              <a:t>Difference in air pressure between Tahiti and Darwin</a:t>
            </a:r>
          </a:p>
          <a:p>
            <a:endParaRPr lang="en-AU" altLang="en-US" dirty="0"/>
          </a:p>
          <a:p>
            <a:r>
              <a:rPr lang="en-AU" altLang="en-US" dirty="0"/>
              <a:t>SOI is a sign of the Walker Circulation</a:t>
            </a:r>
          </a:p>
          <a:p>
            <a:endParaRPr lang="en-AU" b="1" dirty="0">
              <a:solidFill>
                <a:srgbClr val="C00000"/>
              </a:solidFill>
            </a:endParaRPr>
          </a:p>
          <a:p>
            <a:r>
              <a:rPr lang="en-AU" dirty="0"/>
              <a:t>Sustained SOI of +7 </a:t>
            </a:r>
            <a:r>
              <a:rPr lang="en-AU" dirty="0">
                <a:sym typeface="Wingdings" panose="05000000000000000000" pitchFamily="2" charset="2"/>
              </a:rPr>
              <a:t> La </a:t>
            </a:r>
            <a:r>
              <a:rPr lang="en-AU" dirty="0"/>
              <a:t>Niña</a:t>
            </a:r>
          </a:p>
          <a:p>
            <a:endParaRPr lang="en-AU" b="1" dirty="0">
              <a:solidFill>
                <a:srgbClr val="C00000"/>
              </a:solidFill>
              <a:sym typeface="Wingdings" panose="05000000000000000000" pitchFamily="2" charset="2"/>
            </a:endParaRPr>
          </a:p>
          <a:p>
            <a:r>
              <a:rPr lang="en-AU" dirty="0">
                <a:sym typeface="Wingdings" panose="05000000000000000000" pitchFamily="2" charset="2"/>
              </a:rPr>
              <a:t>Sustained SOI of </a:t>
            </a:r>
            <a:r>
              <a:rPr lang="en-AU" i="0" dirty="0">
                <a:effectLst/>
              </a:rPr>
              <a:t>−7 </a:t>
            </a:r>
            <a:r>
              <a:rPr lang="en-AU" i="0" dirty="0">
                <a:effectLst/>
                <a:sym typeface="Wingdings" panose="05000000000000000000" pitchFamily="2" charset="2"/>
              </a:rPr>
              <a:t> El </a:t>
            </a:r>
            <a:r>
              <a:rPr lang="en-AU" dirty="0"/>
              <a:t>Niño</a:t>
            </a:r>
          </a:p>
          <a:p>
            <a:endParaRPr lang="en-AU" dirty="0"/>
          </a:p>
          <a:p>
            <a:r>
              <a:rPr lang="en-AU" dirty="0"/>
              <a:t>Understanding SOI = understand ENSO event</a:t>
            </a:r>
          </a:p>
        </p:txBody>
      </p:sp>
      <p:sp>
        <p:nvSpPr>
          <p:cNvPr id="10" name="Title 1">
            <a:extLst>
              <a:ext uri="{FF2B5EF4-FFF2-40B4-BE49-F238E27FC236}">
                <a16:creationId xmlns:a16="http://schemas.microsoft.com/office/drawing/2014/main" id="{66BC96CD-57CD-4F9C-9B3C-196E910276DD}"/>
              </a:ext>
            </a:extLst>
          </p:cNvPr>
          <p:cNvSpPr txBox="1">
            <a:spLocks/>
          </p:cNvSpPr>
          <p:nvPr/>
        </p:nvSpPr>
        <p:spPr>
          <a:xfrm>
            <a:off x="1399304" y="234759"/>
            <a:ext cx="10430746" cy="1049235"/>
          </a:xfrm>
          <a:prstGeom prst="rect">
            <a:avLst/>
          </a:prstGeom>
        </p:spPr>
        <p:txBody>
          <a:bodyP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3200" b="1" dirty="0">
                <a:solidFill>
                  <a:srgbClr val="006699"/>
                </a:solidFill>
                <a:latin typeface="Arial" panose="020B0604020202020204" pitchFamily="34" charset="0"/>
              </a:rPr>
              <a:t>Tracking ENSO – Southern Oscillation Index (SOI)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8" descr="nino-regions">
            <a:extLst>
              <a:ext uri="{FF2B5EF4-FFF2-40B4-BE49-F238E27FC236}">
                <a16:creationId xmlns:a16="http://schemas.microsoft.com/office/drawing/2014/main" id="{92F9F343-91D3-4FE9-B54E-D69CAEDA4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85" y="1562100"/>
            <a:ext cx="78867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9492B87-D1D6-4EF7-88FC-B8A35000498D}"/>
              </a:ext>
            </a:extLst>
          </p:cNvPr>
          <p:cNvSpPr txBox="1"/>
          <p:nvPr/>
        </p:nvSpPr>
        <p:spPr>
          <a:xfrm>
            <a:off x="8304904" y="1527586"/>
            <a:ext cx="3887096" cy="5078313"/>
          </a:xfrm>
          <a:prstGeom prst="rect">
            <a:avLst/>
          </a:prstGeom>
          <a:noFill/>
        </p:spPr>
        <p:txBody>
          <a:bodyPr wrap="square" rtlCol="0">
            <a:spAutoFit/>
          </a:bodyPr>
          <a:lstStyle/>
          <a:p>
            <a:r>
              <a:rPr lang="en-AU" altLang="en-US" dirty="0">
                <a:sym typeface="Wingdings" panose="05000000000000000000" pitchFamily="2" charset="2"/>
              </a:rPr>
              <a:t>One way ENSO is monitored is by looking at particular areas of the Pacific Ocean</a:t>
            </a:r>
          </a:p>
          <a:p>
            <a:endParaRPr lang="en-AU" altLang="en-US" dirty="0">
              <a:sym typeface="Wingdings" panose="05000000000000000000" pitchFamily="2" charset="2"/>
            </a:endParaRPr>
          </a:p>
          <a:p>
            <a:r>
              <a:rPr lang="en-AU" altLang="en-US" dirty="0">
                <a:sym typeface="Wingdings" panose="05000000000000000000" pitchFamily="2" charset="2"/>
              </a:rPr>
              <a:t>The </a:t>
            </a:r>
            <a:r>
              <a:rPr lang="en-AU" altLang="en-US" b="1" dirty="0">
                <a:solidFill>
                  <a:srgbClr val="C00000"/>
                </a:solidFill>
              </a:rPr>
              <a:t>NINO indices </a:t>
            </a:r>
            <a:r>
              <a:rPr lang="en-AU" altLang="en-US" dirty="0">
                <a:sym typeface="Wingdings" panose="05000000000000000000" pitchFamily="2" charset="2"/>
              </a:rPr>
              <a:t>give a summary of the equatorial </a:t>
            </a:r>
            <a:r>
              <a:rPr lang="en-AU" altLang="en-US" b="1" dirty="0">
                <a:solidFill>
                  <a:srgbClr val="C00000"/>
                </a:solidFill>
              </a:rPr>
              <a:t>Sea Surface Temperatures (SSTs)</a:t>
            </a:r>
            <a:r>
              <a:rPr lang="en-AU" altLang="en-US" dirty="0">
                <a:sym typeface="Wingdings" panose="05000000000000000000" pitchFamily="2" charset="2"/>
              </a:rPr>
              <a:t>, and the state of ENSO</a:t>
            </a:r>
          </a:p>
          <a:p>
            <a:endParaRPr lang="en-AU" altLang="en-US" dirty="0">
              <a:sym typeface="Wingdings" panose="05000000000000000000" pitchFamily="2" charset="2"/>
            </a:endParaRPr>
          </a:p>
          <a:p>
            <a:r>
              <a:rPr lang="en-AU" altLang="en-US" dirty="0">
                <a:sym typeface="Wingdings" panose="05000000000000000000" pitchFamily="2" charset="2"/>
              </a:rPr>
              <a:t>The SST anomaly in the box is averaged.</a:t>
            </a:r>
            <a:endParaRPr lang="en-AU" altLang="en-US" dirty="0"/>
          </a:p>
          <a:p>
            <a:pPr eaLnBrk="1" hangingPunct="1"/>
            <a:endParaRPr lang="en-AU" altLang="en-US" dirty="0"/>
          </a:p>
          <a:p>
            <a:pPr eaLnBrk="1" hangingPunct="1"/>
            <a:r>
              <a:rPr lang="en-AU" altLang="en-US" b="1" dirty="0">
                <a:solidFill>
                  <a:srgbClr val="C00000"/>
                </a:solidFill>
              </a:rPr>
              <a:t>Thresholds</a:t>
            </a:r>
            <a:r>
              <a:rPr lang="en-AU" altLang="en-US" dirty="0"/>
              <a:t> for El Niño and La Niña events are about </a:t>
            </a:r>
            <a:r>
              <a:rPr lang="en-AU" altLang="en-US" b="1" dirty="0">
                <a:solidFill>
                  <a:srgbClr val="C00000"/>
                </a:solidFill>
              </a:rPr>
              <a:t>+0.8°C </a:t>
            </a:r>
            <a:r>
              <a:rPr lang="en-AU" altLang="en-US" dirty="0"/>
              <a:t>and </a:t>
            </a:r>
            <a:r>
              <a:rPr lang="en-AU" altLang="en-US" b="1" dirty="0">
                <a:solidFill>
                  <a:srgbClr val="C00000"/>
                </a:solidFill>
              </a:rPr>
              <a:t>–0.8°C </a:t>
            </a:r>
            <a:r>
              <a:rPr lang="en-AU" altLang="en-US" dirty="0"/>
              <a:t>respectively, for </a:t>
            </a:r>
            <a:r>
              <a:rPr lang="en-AU" altLang="en-US" b="1" dirty="0">
                <a:solidFill>
                  <a:srgbClr val="C00000"/>
                </a:solidFill>
              </a:rPr>
              <a:t>NINO3</a:t>
            </a:r>
            <a:r>
              <a:rPr lang="en-AU" altLang="en-US" dirty="0"/>
              <a:t> and </a:t>
            </a:r>
            <a:r>
              <a:rPr lang="en-AU" altLang="en-US" b="1" dirty="0">
                <a:solidFill>
                  <a:srgbClr val="C00000"/>
                </a:solidFill>
              </a:rPr>
              <a:t>NINO3.4</a:t>
            </a:r>
          </a:p>
          <a:p>
            <a:pPr eaLnBrk="1" hangingPunct="1"/>
            <a:endParaRPr lang="en-AU" b="1" dirty="0">
              <a:solidFill>
                <a:srgbClr val="C00000"/>
              </a:solidFill>
            </a:endParaRPr>
          </a:p>
          <a:p>
            <a:pPr eaLnBrk="1" hangingPunct="1"/>
            <a:r>
              <a:rPr lang="en-AU" b="1" dirty="0">
                <a:solidFill>
                  <a:srgbClr val="C00000"/>
                </a:solidFill>
              </a:rPr>
              <a:t>NINO3.4 </a:t>
            </a:r>
            <a:r>
              <a:rPr lang="en-AU" dirty="0"/>
              <a:t>is most commonly used for </a:t>
            </a:r>
            <a:r>
              <a:rPr lang="en-AU" b="1" dirty="0">
                <a:solidFill>
                  <a:srgbClr val="C00000"/>
                </a:solidFill>
              </a:rPr>
              <a:t>tracking ENSO</a:t>
            </a:r>
          </a:p>
          <a:p>
            <a:endParaRPr lang="en-AU" dirty="0"/>
          </a:p>
        </p:txBody>
      </p:sp>
      <p:sp>
        <p:nvSpPr>
          <p:cNvPr id="5" name="Title 1">
            <a:extLst>
              <a:ext uri="{FF2B5EF4-FFF2-40B4-BE49-F238E27FC236}">
                <a16:creationId xmlns:a16="http://schemas.microsoft.com/office/drawing/2014/main" id="{4039F586-E29E-4A80-BFD2-B79638E57F91}"/>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2800" b="1">
                <a:solidFill>
                  <a:srgbClr val="006699"/>
                </a:solidFill>
                <a:latin typeface="Arial" panose="020B0604020202020204" pitchFamily="34" charset="0"/>
                <a:ea typeface="ＭＳ Ｐゴシック" panose="020B0600070205080204" pitchFamily="34" charset="-128"/>
                <a:cs typeface="+mn-cs"/>
              </a:rPr>
              <a:t>Tracking ENSO </a:t>
            </a:r>
            <a:r>
              <a:rPr lang="en-AU" altLang="en-AU" sz="2800" b="1">
                <a:solidFill>
                  <a:srgbClr val="006699"/>
                </a:solidFill>
                <a:latin typeface="Arial" panose="020B0604020202020204" pitchFamily="34" charset="0"/>
              </a:rPr>
              <a:t>–</a:t>
            </a:r>
            <a:r>
              <a:rPr lang="en-AU" altLang="en-AU" sz="2800" b="1">
                <a:solidFill>
                  <a:srgbClr val="006699"/>
                </a:solidFill>
                <a:latin typeface="Arial" panose="020B0604020202020204" pitchFamily="34" charset="0"/>
                <a:ea typeface="ＭＳ Ｐゴシック" panose="020B0600070205080204" pitchFamily="34" charset="-128"/>
                <a:cs typeface="+mn-cs"/>
              </a:rPr>
              <a:t> Sea Surface Temperatures (NINO Indices)</a:t>
            </a:r>
            <a:endParaRPr lang="en-AU"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50D7CB26-A2B5-42AB-AA86-1A6EB64EB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111" y="2882625"/>
            <a:ext cx="5486400" cy="3838575"/>
          </a:xfrm>
          <a:prstGeom prst="rect">
            <a:avLst/>
          </a:prstGeom>
        </p:spPr>
      </p:pic>
      <p:pic>
        <p:nvPicPr>
          <p:cNvPr id="3074" name="Picture 2">
            <a:extLst>
              <a:ext uri="{FF2B5EF4-FFF2-40B4-BE49-F238E27FC236}">
                <a16:creationId xmlns:a16="http://schemas.microsoft.com/office/drawing/2014/main" id="{64FA21E3-1F02-4157-AACD-ADD4C5D5BD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4088" b="38224"/>
          <a:stretch/>
        </p:blipFill>
        <p:spPr bwMode="auto">
          <a:xfrm>
            <a:off x="1" y="1343203"/>
            <a:ext cx="7342094" cy="168122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1">
            <a:extLst>
              <a:ext uri="{FF2B5EF4-FFF2-40B4-BE49-F238E27FC236}">
                <a16:creationId xmlns:a16="http://schemas.microsoft.com/office/drawing/2014/main" id="{5BEFA259-8D29-404E-BE7C-EC759E279148}"/>
              </a:ext>
            </a:extLst>
          </p:cNvPr>
          <p:cNvSpPr txBox="1">
            <a:spLocks noChangeArrowheads="1"/>
          </p:cNvSpPr>
          <p:nvPr/>
        </p:nvSpPr>
        <p:spPr bwMode="auto">
          <a:xfrm>
            <a:off x="1974180" y="1008808"/>
            <a:ext cx="2907102"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algn="ctr" eaLnBrk="1" hangingPunct="1">
              <a:buClr>
                <a:srgbClr val="000000"/>
              </a:buClr>
              <a:buSzPct val="100000"/>
              <a:buFont typeface="Times New Roman" panose="02020603050405020304" pitchFamily="18" charset="0"/>
              <a:buNone/>
            </a:pPr>
            <a:r>
              <a:rPr lang="en-AU" altLang="en-US" sz="1600" b="1">
                <a:solidFill>
                  <a:srgbClr val="000000"/>
                </a:solidFill>
                <a:latin typeface="Arial" panose="020B0604020202020204" pitchFamily="34" charset="0"/>
              </a:rPr>
              <a:t>NINO3.4 (2002 – 2021)</a:t>
            </a:r>
          </a:p>
        </p:txBody>
      </p:sp>
      <p:sp>
        <p:nvSpPr>
          <p:cNvPr id="9" name="TextBox 8">
            <a:extLst>
              <a:ext uri="{FF2B5EF4-FFF2-40B4-BE49-F238E27FC236}">
                <a16:creationId xmlns:a16="http://schemas.microsoft.com/office/drawing/2014/main" id="{A606E3A6-10BA-4909-BE05-C563798DAC78}"/>
              </a:ext>
            </a:extLst>
          </p:cNvPr>
          <p:cNvSpPr txBox="1"/>
          <p:nvPr/>
        </p:nvSpPr>
        <p:spPr>
          <a:xfrm>
            <a:off x="1006735" y="3881700"/>
            <a:ext cx="5550946" cy="1477328"/>
          </a:xfrm>
          <a:prstGeom prst="rect">
            <a:avLst/>
          </a:prstGeom>
          <a:noFill/>
        </p:spPr>
        <p:txBody>
          <a:bodyPr wrap="square" rtlCol="0">
            <a:spAutoFit/>
          </a:bodyPr>
          <a:lstStyle/>
          <a:p>
            <a:r>
              <a:rPr lang="en-AU" b="1">
                <a:solidFill>
                  <a:srgbClr val="C00000"/>
                </a:solidFill>
              </a:rPr>
              <a:t>Above (from NOAA-CPC): </a:t>
            </a:r>
            <a:r>
              <a:rPr lang="en-AU" altLang="en-US"/>
              <a:t>gives long-term (20-year) perspective</a:t>
            </a:r>
          </a:p>
          <a:p>
            <a:endParaRPr lang="en-AU"/>
          </a:p>
          <a:p>
            <a:r>
              <a:rPr lang="en-AU" b="1">
                <a:solidFill>
                  <a:srgbClr val="C00000"/>
                </a:solidFill>
              </a:rPr>
              <a:t>Right (from BoM): </a:t>
            </a:r>
            <a:r>
              <a:rPr lang="en-AU" altLang="en-US"/>
              <a:t>gives recent (4-year) perspective</a:t>
            </a:r>
            <a:endParaRPr lang="en-AU"/>
          </a:p>
          <a:p>
            <a:endParaRPr lang="en-AU"/>
          </a:p>
        </p:txBody>
      </p:sp>
      <p:sp>
        <p:nvSpPr>
          <p:cNvPr id="8" name="Title 1">
            <a:extLst>
              <a:ext uri="{FF2B5EF4-FFF2-40B4-BE49-F238E27FC236}">
                <a16:creationId xmlns:a16="http://schemas.microsoft.com/office/drawing/2014/main" id="{9463C5D9-29FD-4DCE-8175-FFD54B617749}"/>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3200" b="1">
                <a:solidFill>
                  <a:srgbClr val="006699"/>
                </a:solidFill>
                <a:latin typeface="Arial" panose="020B0604020202020204" pitchFamily="34" charset="0"/>
                <a:ea typeface="ＭＳ Ｐゴシック" panose="020B0600070205080204" pitchFamily="34" charset="-128"/>
                <a:cs typeface="+mn-cs"/>
              </a:rPr>
              <a:t>Tracking ENSO – NINO Indices</a:t>
            </a:r>
            <a:endParaRPr lang="en-A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urface chart&#10;&#10;Description automatically generated">
            <a:extLst>
              <a:ext uri="{FF2B5EF4-FFF2-40B4-BE49-F238E27FC236}">
                <a16:creationId xmlns:a16="http://schemas.microsoft.com/office/drawing/2014/main" id="{26056073-A865-436A-BA2B-B0A176259A03}"/>
              </a:ext>
            </a:extLst>
          </p:cNvPr>
          <p:cNvPicPr>
            <a:picLocks noChangeAspect="1"/>
          </p:cNvPicPr>
          <p:nvPr/>
        </p:nvPicPr>
        <p:blipFill rotWithShape="1">
          <a:blip r:embed="rId3">
            <a:extLst>
              <a:ext uri="{28A0092B-C50C-407E-A947-70E740481C1C}">
                <a14:useLocalDpi xmlns:a14="http://schemas.microsoft.com/office/drawing/2010/main" val="0"/>
              </a:ext>
            </a:extLst>
          </a:blip>
          <a:srcRect b="46119"/>
          <a:stretch/>
        </p:blipFill>
        <p:spPr>
          <a:xfrm>
            <a:off x="3109347" y="849266"/>
            <a:ext cx="4759928" cy="3204877"/>
          </a:xfrm>
          <a:prstGeom prst="rect">
            <a:avLst/>
          </a:prstGeom>
        </p:spPr>
      </p:pic>
      <p:grpSp>
        <p:nvGrpSpPr>
          <p:cNvPr id="26" name="Group 25">
            <a:extLst>
              <a:ext uri="{FF2B5EF4-FFF2-40B4-BE49-F238E27FC236}">
                <a16:creationId xmlns:a16="http://schemas.microsoft.com/office/drawing/2014/main" id="{85A3A497-63B3-4815-8BEB-84F4F0C88038}"/>
              </a:ext>
            </a:extLst>
          </p:cNvPr>
          <p:cNvGrpSpPr/>
          <p:nvPr/>
        </p:nvGrpSpPr>
        <p:grpSpPr>
          <a:xfrm>
            <a:off x="1234439" y="2112258"/>
            <a:ext cx="5862507" cy="4623200"/>
            <a:chOff x="1234439" y="2112258"/>
            <a:chExt cx="5862507" cy="4623200"/>
          </a:xfrm>
        </p:grpSpPr>
        <p:sp>
          <p:nvSpPr>
            <p:cNvPr id="9" name="TextBox 8">
              <a:extLst>
                <a:ext uri="{FF2B5EF4-FFF2-40B4-BE49-F238E27FC236}">
                  <a16:creationId xmlns:a16="http://schemas.microsoft.com/office/drawing/2014/main" id="{A606E3A6-10BA-4909-BE05-C563798DAC78}"/>
                </a:ext>
              </a:extLst>
            </p:cNvPr>
            <p:cNvSpPr txBox="1"/>
            <p:nvPr/>
          </p:nvSpPr>
          <p:spPr>
            <a:xfrm>
              <a:off x="1234439" y="4427134"/>
              <a:ext cx="4991548" cy="2308324"/>
            </a:xfrm>
            <a:prstGeom prst="rect">
              <a:avLst/>
            </a:prstGeom>
            <a:noFill/>
            <a:ln>
              <a:solidFill>
                <a:schemeClr val="tx1"/>
              </a:solidFill>
            </a:ln>
          </p:spPr>
          <p:txBody>
            <a:bodyPr wrap="square" rtlCol="0">
              <a:spAutoFit/>
            </a:bodyPr>
            <a:lstStyle/>
            <a:p>
              <a:r>
                <a:rPr lang="en-AU" altLang="en-US"/>
                <a:t>Strongest temperature gradient (i.e. isotherms are bunched together) is called the </a:t>
              </a:r>
              <a:r>
                <a:rPr lang="en-AU" altLang="en-US" b="1">
                  <a:solidFill>
                    <a:srgbClr val="C00000"/>
                  </a:solidFill>
                </a:rPr>
                <a:t>thermocline – </a:t>
              </a:r>
              <a:r>
                <a:rPr lang="en-AU" altLang="en-US"/>
                <a:t>the 20°C isotherm sits very close to the middle of the thermocline</a:t>
              </a:r>
            </a:p>
            <a:p>
              <a:endParaRPr lang="en-AU" b="1">
                <a:solidFill>
                  <a:srgbClr val="C00000"/>
                </a:solidFill>
              </a:endParaRPr>
            </a:p>
            <a:p>
              <a:r>
                <a:rPr lang="en-AU" b="1">
                  <a:solidFill>
                    <a:srgbClr val="C00000"/>
                  </a:solidFill>
                </a:rPr>
                <a:t>Thermocline: </a:t>
              </a:r>
              <a:r>
                <a:rPr lang="en-AU" altLang="en-US"/>
                <a:t>is deepest in the west and shallowest in the east, so that it slopes upwards from west to east</a:t>
              </a:r>
              <a:endParaRPr lang="en-AU"/>
            </a:p>
          </p:txBody>
        </p:sp>
        <p:sp>
          <p:nvSpPr>
            <p:cNvPr id="6" name="Oval 5">
              <a:extLst>
                <a:ext uri="{FF2B5EF4-FFF2-40B4-BE49-F238E27FC236}">
                  <a16:creationId xmlns:a16="http://schemas.microsoft.com/office/drawing/2014/main" id="{DF1D22AF-1E97-4548-9CD7-3B5FBC3BD76B}"/>
                </a:ext>
              </a:extLst>
            </p:cNvPr>
            <p:cNvSpPr/>
            <p:nvPr/>
          </p:nvSpPr>
          <p:spPr>
            <a:xfrm rot="20706349">
              <a:off x="4830999" y="2112258"/>
              <a:ext cx="2265947" cy="324275"/>
            </a:xfrm>
            <a:prstGeom prst="ellipse">
              <a:avLst/>
            </a:prstGeom>
            <a:noFill/>
            <a:ln w="381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a:extLst>
                <a:ext uri="{FF2B5EF4-FFF2-40B4-BE49-F238E27FC236}">
                  <a16:creationId xmlns:a16="http://schemas.microsoft.com/office/drawing/2014/main" id="{C7E7AC61-4265-47B0-BE52-601ADE6D777C}"/>
                </a:ext>
              </a:extLst>
            </p:cNvPr>
            <p:cNvCxnSpPr>
              <a:cxnSpLocks/>
              <a:stCxn id="9" idx="0"/>
              <a:endCxn id="6" idx="4"/>
            </p:cNvCxnSpPr>
            <p:nvPr/>
          </p:nvCxnSpPr>
          <p:spPr>
            <a:xfrm flipV="1">
              <a:off x="3730213" y="2431085"/>
              <a:ext cx="2275435" cy="199604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24" name="Group 23">
            <a:extLst>
              <a:ext uri="{FF2B5EF4-FFF2-40B4-BE49-F238E27FC236}">
                <a16:creationId xmlns:a16="http://schemas.microsoft.com/office/drawing/2014/main" id="{4AA7A729-68C6-4740-90EA-E5FEE15A180F}"/>
              </a:ext>
            </a:extLst>
          </p:cNvPr>
          <p:cNvGrpSpPr/>
          <p:nvPr/>
        </p:nvGrpSpPr>
        <p:grpSpPr>
          <a:xfrm>
            <a:off x="1534806" y="1330677"/>
            <a:ext cx="3850882" cy="1200329"/>
            <a:chOff x="1534806" y="1330677"/>
            <a:chExt cx="3850882" cy="1200329"/>
          </a:xfrm>
        </p:grpSpPr>
        <p:sp>
          <p:nvSpPr>
            <p:cNvPr id="2" name="Rectangle 1">
              <a:extLst>
                <a:ext uri="{FF2B5EF4-FFF2-40B4-BE49-F238E27FC236}">
                  <a16:creationId xmlns:a16="http://schemas.microsoft.com/office/drawing/2014/main" id="{4D6736B2-C521-4088-89CA-C5DFA51063EF}"/>
                </a:ext>
              </a:extLst>
            </p:cNvPr>
            <p:cNvSpPr/>
            <p:nvPr/>
          </p:nvSpPr>
          <p:spPr>
            <a:xfrm>
              <a:off x="4243858" y="1772239"/>
              <a:ext cx="1141830" cy="640435"/>
            </a:xfrm>
            <a:prstGeom prst="rect">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C3C8E985-3537-49F2-A758-1D7B0B8DEE1F}"/>
                </a:ext>
              </a:extLst>
            </p:cNvPr>
            <p:cNvSpPr txBox="1"/>
            <p:nvPr/>
          </p:nvSpPr>
          <p:spPr>
            <a:xfrm>
              <a:off x="1534806" y="1330677"/>
              <a:ext cx="1616126" cy="1200329"/>
            </a:xfrm>
            <a:prstGeom prst="rect">
              <a:avLst/>
            </a:prstGeom>
            <a:noFill/>
            <a:ln>
              <a:solidFill>
                <a:srgbClr val="C00000"/>
              </a:solidFill>
            </a:ln>
          </p:spPr>
          <p:txBody>
            <a:bodyPr wrap="square" rtlCol="0">
              <a:spAutoFit/>
            </a:bodyPr>
            <a:lstStyle/>
            <a:p>
              <a:r>
                <a:rPr lang="en-AU"/>
                <a:t>Warm waters </a:t>
              </a:r>
              <a:r>
                <a:rPr lang="en-AU" i="1"/>
                <a:t>deeper</a:t>
              </a:r>
              <a:r>
                <a:rPr lang="en-AU"/>
                <a:t> in west </a:t>
              </a:r>
            </a:p>
            <a:p>
              <a:r>
                <a:rPr lang="en-AU"/>
                <a:t>29</a:t>
              </a:r>
              <a:r>
                <a:rPr lang="en-AU" altLang="en-US"/>
                <a:t>°C at 100m depth</a:t>
              </a:r>
              <a:endParaRPr lang="en-AU"/>
            </a:p>
          </p:txBody>
        </p:sp>
        <p:cxnSp>
          <p:nvCxnSpPr>
            <p:cNvPr id="10" name="Straight Connector 9">
              <a:extLst>
                <a:ext uri="{FF2B5EF4-FFF2-40B4-BE49-F238E27FC236}">
                  <a16:creationId xmlns:a16="http://schemas.microsoft.com/office/drawing/2014/main" id="{2170AA17-9F58-47F8-81AE-96983064FA32}"/>
                </a:ext>
              </a:extLst>
            </p:cNvPr>
            <p:cNvCxnSpPr>
              <a:cxnSpLocks/>
              <a:stCxn id="3" idx="3"/>
              <a:endCxn id="2" idx="1"/>
            </p:cNvCxnSpPr>
            <p:nvPr/>
          </p:nvCxnSpPr>
          <p:spPr>
            <a:xfrm>
              <a:off x="3150932" y="1930842"/>
              <a:ext cx="1092926" cy="16161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76E2869F-CFC5-4E26-A482-342788A780AF}"/>
              </a:ext>
            </a:extLst>
          </p:cNvPr>
          <p:cNvGrpSpPr/>
          <p:nvPr/>
        </p:nvGrpSpPr>
        <p:grpSpPr>
          <a:xfrm>
            <a:off x="6225987" y="1492292"/>
            <a:ext cx="3356882" cy="1200329"/>
            <a:chOff x="6225987" y="1492292"/>
            <a:chExt cx="3356882" cy="1200329"/>
          </a:xfrm>
        </p:grpSpPr>
        <p:sp>
          <p:nvSpPr>
            <p:cNvPr id="16" name="Rectangle 15">
              <a:extLst>
                <a:ext uri="{FF2B5EF4-FFF2-40B4-BE49-F238E27FC236}">
                  <a16:creationId xmlns:a16="http://schemas.microsoft.com/office/drawing/2014/main" id="{2E55991C-D14F-40B6-BD66-4114E5252BA0}"/>
                </a:ext>
              </a:extLst>
            </p:cNvPr>
            <p:cNvSpPr/>
            <p:nvPr/>
          </p:nvSpPr>
          <p:spPr>
            <a:xfrm>
              <a:off x="6225987" y="1772239"/>
              <a:ext cx="836157" cy="640435"/>
            </a:xfrm>
            <a:prstGeom prst="rect">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12A8363F-0671-421C-96A5-F5BBB96384EA}"/>
                </a:ext>
              </a:extLst>
            </p:cNvPr>
            <p:cNvSpPr txBox="1"/>
            <p:nvPr/>
          </p:nvSpPr>
          <p:spPr>
            <a:xfrm>
              <a:off x="7966743" y="1492292"/>
              <a:ext cx="1616126" cy="1200329"/>
            </a:xfrm>
            <a:prstGeom prst="rect">
              <a:avLst/>
            </a:prstGeom>
            <a:noFill/>
            <a:ln>
              <a:solidFill>
                <a:srgbClr val="0000FF"/>
              </a:solidFill>
            </a:ln>
          </p:spPr>
          <p:txBody>
            <a:bodyPr wrap="square" rtlCol="0">
              <a:spAutoFit/>
            </a:bodyPr>
            <a:lstStyle/>
            <a:p>
              <a:r>
                <a:rPr lang="en-AU"/>
                <a:t>Warm waters </a:t>
              </a:r>
              <a:r>
                <a:rPr lang="en-AU" i="1"/>
                <a:t>shallow</a:t>
              </a:r>
              <a:r>
                <a:rPr lang="en-AU"/>
                <a:t> in east </a:t>
              </a:r>
            </a:p>
            <a:p>
              <a:r>
                <a:rPr lang="en-AU" altLang="en-US"/>
                <a:t>15°C at 100m depth</a:t>
              </a:r>
              <a:endParaRPr lang="en-AU"/>
            </a:p>
          </p:txBody>
        </p:sp>
        <p:cxnSp>
          <p:nvCxnSpPr>
            <p:cNvPr id="18" name="Straight Connector 17">
              <a:extLst>
                <a:ext uri="{FF2B5EF4-FFF2-40B4-BE49-F238E27FC236}">
                  <a16:creationId xmlns:a16="http://schemas.microsoft.com/office/drawing/2014/main" id="{74358742-54B1-41CB-9B69-1BB9EFC36E81}"/>
                </a:ext>
              </a:extLst>
            </p:cNvPr>
            <p:cNvCxnSpPr>
              <a:cxnSpLocks/>
              <a:stCxn id="17" idx="1"/>
              <a:endCxn id="16" idx="3"/>
            </p:cNvCxnSpPr>
            <p:nvPr/>
          </p:nvCxnSpPr>
          <p:spPr>
            <a:xfrm flipH="1">
              <a:off x="7062144" y="2092457"/>
              <a:ext cx="904599" cy="0"/>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62DF0B52-5584-46E9-92AD-F831FBFCBE5C}"/>
              </a:ext>
            </a:extLst>
          </p:cNvPr>
          <p:cNvSpPr txBox="1"/>
          <p:nvPr/>
        </p:nvSpPr>
        <p:spPr>
          <a:xfrm>
            <a:off x="7680708" y="6008734"/>
            <a:ext cx="4991548" cy="646331"/>
          </a:xfrm>
          <a:prstGeom prst="rect">
            <a:avLst/>
          </a:prstGeom>
          <a:noFill/>
        </p:spPr>
        <p:txBody>
          <a:bodyPr wrap="square" rtlCol="0">
            <a:spAutoFit/>
          </a:bodyPr>
          <a:lstStyle/>
          <a:p>
            <a:r>
              <a:rPr lang="en-AU" b="1"/>
              <a:t>Sub-surface temperature profile from Global Tropical Moored Buoy Array</a:t>
            </a:r>
          </a:p>
        </p:txBody>
      </p:sp>
      <p:sp>
        <p:nvSpPr>
          <p:cNvPr id="19" name="Title 1">
            <a:extLst>
              <a:ext uri="{FF2B5EF4-FFF2-40B4-BE49-F238E27FC236}">
                <a16:creationId xmlns:a16="http://schemas.microsoft.com/office/drawing/2014/main" id="{05FE7B92-0784-4926-A83E-9DAB41A65C44}"/>
              </a:ext>
            </a:extLst>
          </p:cNvPr>
          <p:cNvSpPr txBox="1">
            <a:spLocks/>
          </p:cNvSpPr>
          <p:nvPr/>
        </p:nvSpPr>
        <p:spPr>
          <a:xfrm>
            <a:off x="1399304" y="234759"/>
            <a:ext cx="10375601"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2800" b="1">
                <a:solidFill>
                  <a:srgbClr val="006699"/>
                </a:solidFill>
                <a:latin typeface="Arial" panose="020B0604020202020204" pitchFamily="34" charset="0"/>
                <a:ea typeface="ＭＳ Ｐゴシック" panose="020B0600070205080204" pitchFamily="34" charset="-128"/>
                <a:cs typeface="+mn-cs"/>
              </a:rPr>
              <a:t>Tracking ENSO – Sub-surface temperatures</a:t>
            </a:r>
            <a:br>
              <a:rPr lang="en-AU" altLang="en-AU" sz="2800" b="1">
                <a:solidFill>
                  <a:srgbClr val="006699"/>
                </a:solidFill>
                <a:latin typeface="Arial" panose="020B0604020202020204" pitchFamily="34" charset="0"/>
                <a:ea typeface="ＭＳ Ｐゴシック" panose="020B0600070205080204" pitchFamily="34" charset="-128"/>
                <a:cs typeface="+mn-cs"/>
              </a:rPr>
            </a:br>
            <a:r>
              <a:rPr lang="en-AU" altLang="en-AU" sz="2800" b="1">
                <a:solidFill>
                  <a:srgbClr val="006699"/>
                </a:solidFill>
                <a:latin typeface="Arial" panose="020B0604020202020204" pitchFamily="34" charset="0"/>
                <a:ea typeface="ＭＳ Ｐゴシック" panose="020B0600070205080204" pitchFamily="34" charset="-128"/>
                <a:cs typeface="+mn-cs"/>
              </a:rPr>
              <a:t>ENSO </a:t>
            </a:r>
            <a:r>
              <a:rPr lang="en-AU" altLang="en-AU" sz="2800" b="1" i="1">
                <a:solidFill>
                  <a:srgbClr val="006699"/>
                </a:solidFill>
                <a:latin typeface="Arial" panose="020B0604020202020204" pitchFamily="34" charset="0"/>
                <a:ea typeface="ＭＳ Ｐゴシック" panose="020B0600070205080204" pitchFamily="34" charset="-128"/>
                <a:cs typeface="+mn-cs"/>
              </a:rPr>
              <a:t>neutral</a:t>
            </a:r>
            <a:endParaRPr lang="en-AU" sz="2800"/>
          </a:p>
        </p:txBody>
      </p:sp>
    </p:spTree>
    <p:extLst>
      <p:ext uri="{BB962C8B-B14F-4D97-AF65-F5344CB8AC3E}">
        <p14:creationId xmlns:p14="http://schemas.microsoft.com/office/powerpoint/2010/main" val="206397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D8599D65-CA3B-4BC9-B5F9-30FCADF9F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988" y="859587"/>
            <a:ext cx="4759928" cy="5948077"/>
          </a:xfrm>
          <a:prstGeom prst="rect">
            <a:avLst/>
          </a:prstGeom>
        </p:spPr>
      </p:pic>
      <p:sp>
        <p:nvSpPr>
          <p:cNvPr id="9" name="TextBox 8">
            <a:extLst>
              <a:ext uri="{FF2B5EF4-FFF2-40B4-BE49-F238E27FC236}">
                <a16:creationId xmlns:a16="http://schemas.microsoft.com/office/drawing/2014/main" id="{A606E3A6-10BA-4909-BE05-C563798DAC78}"/>
              </a:ext>
            </a:extLst>
          </p:cNvPr>
          <p:cNvSpPr txBox="1"/>
          <p:nvPr/>
        </p:nvSpPr>
        <p:spPr>
          <a:xfrm>
            <a:off x="8564202" y="6355554"/>
            <a:ext cx="4991548" cy="369332"/>
          </a:xfrm>
          <a:prstGeom prst="rect">
            <a:avLst/>
          </a:prstGeom>
          <a:noFill/>
        </p:spPr>
        <p:txBody>
          <a:bodyPr wrap="square" rtlCol="0">
            <a:spAutoFit/>
          </a:bodyPr>
          <a:lstStyle/>
          <a:p>
            <a:r>
              <a:rPr lang="en-AU" b="1"/>
              <a:t>Strong El Niño: December 2015</a:t>
            </a:r>
          </a:p>
        </p:txBody>
      </p:sp>
      <p:grpSp>
        <p:nvGrpSpPr>
          <p:cNvPr id="11" name="Group 10">
            <a:extLst>
              <a:ext uri="{FF2B5EF4-FFF2-40B4-BE49-F238E27FC236}">
                <a16:creationId xmlns:a16="http://schemas.microsoft.com/office/drawing/2014/main" id="{1C253B2E-D4DF-49FA-8415-740222890ED9}"/>
              </a:ext>
            </a:extLst>
          </p:cNvPr>
          <p:cNvGrpSpPr/>
          <p:nvPr/>
        </p:nvGrpSpPr>
        <p:grpSpPr>
          <a:xfrm>
            <a:off x="1839382" y="1370152"/>
            <a:ext cx="4252986" cy="1045543"/>
            <a:chOff x="1132702" y="1367131"/>
            <a:chExt cx="4252986" cy="1045543"/>
          </a:xfrm>
        </p:grpSpPr>
        <p:sp>
          <p:nvSpPr>
            <p:cNvPr id="13" name="Rectangle 12">
              <a:extLst>
                <a:ext uri="{FF2B5EF4-FFF2-40B4-BE49-F238E27FC236}">
                  <a16:creationId xmlns:a16="http://schemas.microsoft.com/office/drawing/2014/main" id="{1BC4D41D-72DA-40E3-B8E8-AA8A5B1B26FE}"/>
                </a:ext>
              </a:extLst>
            </p:cNvPr>
            <p:cNvSpPr/>
            <p:nvPr/>
          </p:nvSpPr>
          <p:spPr>
            <a:xfrm>
              <a:off x="4243858" y="1772239"/>
              <a:ext cx="1141830" cy="640435"/>
            </a:xfrm>
            <a:prstGeom prst="rect">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C2EBF9C4-C814-40B6-A215-9A215FAB0BCA}"/>
                </a:ext>
              </a:extLst>
            </p:cNvPr>
            <p:cNvSpPr txBox="1"/>
            <p:nvPr/>
          </p:nvSpPr>
          <p:spPr>
            <a:xfrm>
              <a:off x="1132702" y="1367131"/>
              <a:ext cx="1616126" cy="923330"/>
            </a:xfrm>
            <a:prstGeom prst="rect">
              <a:avLst/>
            </a:prstGeom>
            <a:noFill/>
            <a:ln>
              <a:solidFill>
                <a:srgbClr val="C00000"/>
              </a:solidFill>
            </a:ln>
          </p:spPr>
          <p:txBody>
            <a:bodyPr wrap="square" rtlCol="0">
              <a:spAutoFit/>
            </a:bodyPr>
            <a:lstStyle/>
            <a:p>
              <a:r>
                <a:rPr lang="en-AU"/>
                <a:t>Warmest waters in central Pacific</a:t>
              </a:r>
            </a:p>
          </p:txBody>
        </p:sp>
        <p:cxnSp>
          <p:nvCxnSpPr>
            <p:cNvPr id="15" name="Straight Connector 14">
              <a:extLst>
                <a:ext uri="{FF2B5EF4-FFF2-40B4-BE49-F238E27FC236}">
                  <a16:creationId xmlns:a16="http://schemas.microsoft.com/office/drawing/2014/main" id="{B279D2F3-775E-4852-B9B5-316449973886}"/>
                </a:ext>
              </a:extLst>
            </p:cNvPr>
            <p:cNvCxnSpPr>
              <a:cxnSpLocks/>
              <a:stCxn id="14" idx="3"/>
              <a:endCxn id="13" idx="1"/>
            </p:cNvCxnSpPr>
            <p:nvPr/>
          </p:nvCxnSpPr>
          <p:spPr>
            <a:xfrm>
              <a:off x="2748828" y="1828796"/>
              <a:ext cx="1495030" cy="26366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07BA4741-E904-49F9-96F3-B2A066007FD7}"/>
              </a:ext>
            </a:extLst>
          </p:cNvPr>
          <p:cNvGrpSpPr/>
          <p:nvPr/>
        </p:nvGrpSpPr>
        <p:grpSpPr>
          <a:xfrm>
            <a:off x="5031926" y="1577941"/>
            <a:ext cx="6962850" cy="1200329"/>
            <a:chOff x="5031926" y="1577941"/>
            <a:chExt cx="6962850" cy="1200329"/>
          </a:xfrm>
        </p:grpSpPr>
        <p:sp>
          <p:nvSpPr>
            <p:cNvPr id="6" name="Oval 5">
              <a:extLst>
                <a:ext uri="{FF2B5EF4-FFF2-40B4-BE49-F238E27FC236}">
                  <a16:creationId xmlns:a16="http://schemas.microsoft.com/office/drawing/2014/main" id="{DF1D22AF-1E97-4548-9CD7-3B5FBC3BD76B}"/>
                </a:ext>
              </a:extLst>
            </p:cNvPr>
            <p:cNvSpPr/>
            <p:nvPr/>
          </p:nvSpPr>
          <p:spPr>
            <a:xfrm rot="21179444">
              <a:off x="5031926" y="2162367"/>
              <a:ext cx="2265947" cy="270869"/>
            </a:xfrm>
            <a:prstGeom prst="ellipse">
              <a:avLst/>
            </a:prstGeom>
            <a:noFill/>
            <a:ln w="381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a:extLst>
                <a:ext uri="{FF2B5EF4-FFF2-40B4-BE49-F238E27FC236}">
                  <a16:creationId xmlns:a16="http://schemas.microsoft.com/office/drawing/2014/main" id="{C7E7AC61-4265-47B0-BE52-601ADE6D777C}"/>
                </a:ext>
              </a:extLst>
            </p:cNvPr>
            <p:cNvCxnSpPr>
              <a:cxnSpLocks/>
            </p:cNvCxnSpPr>
            <p:nvPr/>
          </p:nvCxnSpPr>
          <p:spPr>
            <a:xfrm flipH="1" flipV="1">
              <a:off x="6880256" y="2297802"/>
              <a:ext cx="1580046" cy="1178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69E14C0D-7E33-4951-A19B-90CF660A0AB3}"/>
                </a:ext>
              </a:extLst>
            </p:cNvPr>
            <p:cNvSpPr txBox="1"/>
            <p:nvPr/>
          </p:nvSpPr>
          <p:spPr>
            <a:xfrm>
              <a:off x="8460302" y="1577941"/>
              <a:ext cx="3534474" cy="1200329"/>
            </a:xfrm>
            <a:prstGeom prst="rect">
              <a:avLst/>
            </a:prstGeom>
            <a:noFill/>
            <a:ln>
              <a:solidFill>
                <a:schemeClr val="tx1"/>
              </a:solidFill>
            </a:ln>
          </p:spPr>
          <p:txBody>
            <a:bodyPr wrap="square" rtlCol="0">
              <a:spAutoFit/>
            </a:bodyPr>
            <a:lstStyle/>
            <a:p>
              <a:r>
                <a:rPr lang="en-AU" b="1">
                  <a:solidFill>
                    <a:srgbClr val="C00000"/>
                  </a:solidFill>
                </a:rPr>
                <a:t>Thermocline </a:t>
              </a:r>
              <a:r>
                <a:rPr lang="en-AU" altLang="en-US"/>
                <a:t>is </a:t>
              </a:r>
              <a:r>
                <a:rPr lang="en-AU" altLang="en-US" b="1">
                  <a:solidFill>
                    <a:srgbClr val="C00000"/>
                  </a:solidFill>
                </a:rPr>
                <a:t>flatter than average </a:t>
              </a:r>
              <a:r>
                <a:rPr lang="en-AU" altLang="en-US"/>
                <a:t>shallower in west and deeper in east. Warm water has moved into the eastern Pacific.</a:t>
              </a:r>
            </a:p>
          </p:txBody>
        </p:sp>
      </p:grpSp>
      <p:grpSp>
        <p:nvGrpSpPr>
          <p:cNvPr id="19" name="Group 18">
            <a:extLst>
              <a:ext uri="{FF2B5EF4-FFF2-40B4-BE49-F238E27FC236}">
                <a16:creationId xmlns:a16="http://schemas.microsoft.com/office/drawing/2014/main" id="{21A7F939-6A13-4EA4-8E33-0099A05698ED}"/>
              </a:ext>
            </a:extLst>
          </p:cNvPr>
          <p:cNvGrpSpPr/>
          <p:nvPr/>
        </p:nvGrpSpPr>
        <p:grpSpPr>
          <a:xfrm>
            <a:off x="7215692" y="3842141"/>
            <a:ext cx="4779084" cy="1200329"/>
            <a:chOff x="7215692" y="3842141"/>
            <a:chExt cx="4779084" cy="1200329"/>
          </a:xfrm>
        </p:grpSpPr>
        <p:cxnSp>
          <p:nvCxnSpPr>
            <p:cNvPr id="10" name="Straight Arrow Connector 9">
              <a:extLst>
                <a:ext uri="{FF2B5EF4-FFF2-40B4-BE49-F238E27FC236}">
                  <a16:creationId xmlns:a16="http://schemas.microsoft.com/office/drawing/2014/main" id="{AF4FA9B9-83A4-4980-93A3-F4B4C5D5AA16}"/>
                </a:ext>
              </a:extLst>
            </p:cNvPr>
            <p:cNvCxnSpPr>
              <a:cxnSpLocks/>
            </p:cNvCxnSpPr>
            <p:nvPr/>
          </p:nvCxnSpPr>
          <p:spPr>
            <a:xfrm flipH="1">
              <a:off x="7215692" y="3956889"/>
              <a:ext cx="1244610" cy="5958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016D00A3-4982-4917-ADC2-241FFC4CF2B7}"/>
                </a:ext>
              </a:extLst>
            </p:cNvPr>
            <p:cNvSpPr txBox="1"/>
            <p:nvPr/>
          </p:nvSpPr>
          <p:spPr>
            <a:xfrm>
              <a:off x="8460302" y="3842141"/>
              <a:ext cx="3534474" cy="1200329"/>
            </a:xfrm>
            <a:prstGeom prst="rect">
              <a:avLst/>
            </a:prstGeom>
            <a:noFill/>
            <a:ln>
              <a:solidFill>
                <a:schemeClr val="tx1"/>
              </a:solidFill>
            </a:ln>
          </p:spPr>
          <p:txBody>
            <a:bodyPr wrap="square" rtlCol="0">
              <a:spAutoFit/>
            </a:bodyPr>
            <a:lstStyle/>
            <a:p>
              <a:r>
                <a:rPr lang="en-AU" b="1">
                  <a:solidFill>
                    <a:srgbClr val="C00000"/>
                  </a:solidFill>
                </a:rPr>
                <a:t>Strong positive temperature anomalies </a:t>
              </a:r>
              <a:r>
                <a:rPr lang="en-AU"/>
                <a:t>in the eastern Pacific are a typical signature of a mature strong El Niño</a:t>
              </a:r>
            </a:p>
          </p:txBody>
        </p:sp>
      </p:grpSp>
      <p:grpSp>
        <p:nvGrpSpPr>
          <p:cNvPr id="20" name="Group 19">
            <a:extLst>
              <a:ext uri="{FF2B5EF4-FFF2-40B4-BE49-F238E27FC236}">
                <a16:creationId xmlns:a16="http://schemas.microsoft.com/office/drawing/2014/main" id="{B43A06C8-703C-4592-9293-1FE50EF39E12}"/>
              </a:ext>
            </a:extLst>
          </p:cNvPr>
          <p:cNvGrpSpPr/>
          <p:nvPr/>
        </p:nvGrpSpPr>
        <p:grpSpPr>
          <a:xfrm>
            <a:off x="197224" y="4753213"/>
            <a:ext cx="4307541" cy="1754326"/>
            <a:chOff x="197224" y="4753213"/>
            <a:chExt cx="4307541" cy="1754326"/>
          </a:xfrm>
        </p:grpSpPr>
        <p:cxnSp>
          <p:nvCxnSpPr>
            <p:cNvPr id="12" name="Straight Arrow Connector 11">
              <a:extLst>
                <a:ext uri="{FF2B5EF4-FFF2-40B4-BE49-F238E27FC236}">
                  <a16:creationId xmlns:a16="http://schemas.microsoft.com/office/drawing/2014/main" id="{1065CD9E-FF9A-4F6D-8C0A-915621EC3E62}"/>
                </a:ext>
              </a:extLst>
            </p:cNvPr>
            <p:cNvCxnSpPr>
              <a:cxnSpLocks/>
            </p:cNvCxnSpPr>
            <p:nvPr/>
          </p:nvCxnSpPr>
          <p:spPr>
            <a:xfrm flipV="1">
              <a:off x="3092824" y="5145608"/>
              <a:ext cx="1411941" cy="13445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3ABF4AFC-35A6-4514-8D7F-7688A1B59562}"/>
                </a:ext>
              </a:extLst>
            </p:cNvPr>
            <p:cNvSpPr txBox="1"/>
            <p:nvPr/>
          </p:nvSpPr>
          <p:spPr>
            <a:xfrm>
              <a:off x="197224" y="4753213"/>
              <a:ext cx="2895600" cy="1754326"/>
            </a:xfrm>
            <a:prstGeom prst="rect">
              <a:avLst/>
            </a:prstGeom>
            <a:noFill/>
            <a:ln>
              <a:solidFill>
                <a:schemeClr val="tx1"/>
              </a:solidFill>
            </a:ln>
          </p:spPr>
          <p:txBody>
            <a:bodyPr wrap="square" rtlCol="0">
              <a:spAutoFit/>
            </a:bodyPr>
            <a:lstStyle/>
            <a:p>
              <a:r>
                <a:rPr lang="en-AU" b="1">
                  <a:solidFill>
                    <a:srgbClr val="C00000"/>
                  </a:solidFill>
                </a:rPr>
                <a:t>Negative temperature anomalies </a:t>
              </a:r>
              <a:r>
                <a:rPr lang="en-AU"/>
                <a:t>developing in the west and undercutting the positive anomalies are another typical sub-surface sign of El Niño</a:t>
              </a:r>
            </a:p>
          </p:txBody>
        </p:sp>
      </p:grpSp>
      <p:sp>
        <p:nvSpPr>
          <p:cNvPr id="21" name="Title 1">
            <a:extLst>
              <a:ext uri="{FF2B5EF4-FFF2-40B4-BE49-F238E27FC236}">
                <a16:creationId xmlns:a16="http://schemas.microsoft.com/office/drawing/2014/main" id="{15CD159B-C91A-46F9-A6C0-72D1D596CDC1}"/>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3200" b="1">
                <a:solidFill>
                  <a:srgbClr val="006699"/>
                </a:solidFill>
                <a:latin typeface="Arial" panose="020B0604020202020204" pitchFamily="34" charset="0"/>
                <a:ea typeface="ＭＳ Ｐゴシック" panose="020B0600070205080204" pitchFamily="34" charset="-128"/>
                <a:cs typeface="+mn-cs"/>
              </a:rPr>
              <a:t>Tracking ENSO – Sub-surface temperatures</a:t>
            </a:r>
            <a:br>
              <a:rPr lang="en-AU" altLang="en-AU" sz="3200" b="1">
                <a:solidFill>
                  <a:srgbClr val="006699"/>
                </a:solidFill>
                <a:latin typeface="Arial" panose="020B0604020202020204" pitchFamily="34" charset="0"/>
                <a:ea typeface="ＭＳ Ｐゴシック" panose="020B0600070205080204" pitchFamily="34" charset="-128"/>
                <a:cs typeface="+mn-cs"/>
              </a:rPr>
            </a:br>
            <a:r>
              <a:rPr lang="en-AU" altLang="en-AU" sz="3200" b="1" i="1">
                <a:solidFill>
                  <a:srgbClr val="006699"/>
                </a:solidFill>
                <a:latin typeface="Arial" panose="020B0604020202020204" pitchFamily="34" charset="0"/>
              </a:rPr>
              <a:t>El Niño</a:t>
            </a:r>
            <a:endParaRPr lang="en-AU"/>
          </a:p>
        </p:txBody>
      </p:sp>
    </p:spTree>
    <p:extLst>
      <p:ext uri="{BB962C8B-B14F-4D97-AF65-F5344CB8AC3E}">
        <p14:creationId xmlns:p14="http://schemas.microsoft.com/office/powerpoint/2010/main" val="198078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diagram&#10;&#10;Description automatically generated">
            <a:extLst>
              <a:ext uri="{FF2B5EF4-FFF2-40B4-BE49-F238E27FC236}">
                <a16:creationId xmlns:a16="http://schemas.microsoft.com/office/drawing/2014/main" id="{355BEB2C-1548-4D56-AFCD-5E02FF094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753" y="909923"/>
            <a:ext cx="4759928" cy="5948077"/>
          </a:xfrm>
          <a:prstGeom prst="rect">
            <a:avLst/>
          </a:prstGeom>
        </p:spPr>
      </p:pic>
      <p:sp>
        <p:nvSpPr>
          <p:cNvPr id="9" name="TextBox 8">
            <a:extLst>
              <a:ext uri="{FF2B5EF4-FFF2-40B4-BE49-F238E27FC236}">
                <a16:creationId xmlns:a16="http://schemas.microsoft.com/office/drawing/2014/main" id="{A606E3A6-10BA-4909-BE05-C563798DAC78}"/>
              </a:ext>
            </a:extLst>
          </p:cNvPr>
          <p:cNvSpPr txBox="1"/>
          <p:nvPr/>
        </p:nvSpPr>
        <p:spPr>
          <a:xfrm>
            <a:off x="8973670" y="6457419"/>
            <a:ext cx="4991548" cy="369332"/>
          </a:xfrm>
          <a:prstGeom prst="rect">
            <a:avLst/>
          </a:prstGeom>
          <a:noFill/>
        </p:spPr>
        <p:txBody>
          <a:bodyPr wrap="square" rtlCol="0">
            <a:spAutoFit/>
          </a:bodyPr>
          <a:lstStyle/>
          <a:p>
            <a:r>
              <a:rPr lang="en-AU" b="1"/>
              <a:t>Strong La Niña: December 2010</a:t>
            </a:r>
          </a:p>
        </p:txBody>
      </p:sp>
      <p:grpSp>
        <p:nvGrpSpPr>
          <p:cNvPr id="11" name="Group 10">
            <a:extLst>
              <a:ext uri="{FF2B5EF4-FFF2-40B4-BE49-F238E27FC236}">
                <a16:creationId xmlns:a16="http://schemas.microsoft.com/office/drawing/2014/main" id="{552D01D1-C044-4700-9800-80BA2355B60B}"/>
              </a:ext>
            </a:extLst>
          </p:cNvPr>
          <p:cNvGrpSpPr/>
          <p:nvPr/>
        </p:nvGrpSpPr>
        <p:grpSpPr>
          <a:xfrm>
            <a:off x="892198" y="1429582"/>
            <a:ext cx="4252986" cy="1045543"/>
            <a:chOff x="1132702" y="1367131"/>
            <a:chExt cx="4252986" cy="1045543"/>
          </a:xfrm>
        </p:grpSpPr>
        <p:sp>
          <p:nvSpPr>
            <p:cNvPr id="13" name="Rectangle 12">
              <a:extLst>
                <a:ext uri="{FF2B5EF4-FFF2-40B4-BE49-F238E27FC236}">
                  <a16:creationId xmlns:a16="http://schemas.microsoft.com/office/drawing/2014/main" id="{B993AA2C-5A2C-4BB5-96B5-A5DFC947F893}"/>
                </a:ext>
              </a:extLst>
            </p:cNvPr>
            <p:cNvSpPr/>
            <p:nvPr/>
          </p:nvSpPr>
          <p:spPr>
            <a:xfrm>
              <a:off x="4243858" y="1772239"/>
              <a:ext cx="1141830" cy="640435"/>
            </a:xfrm>
            <a:prstGeom prst="rect">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CA61587F-733C-4DE8-9A37-2F2F2C0626EE}"/>
                </a:ext>
              </a:extLst>
            </p:cNvPr>
            <p:cNvSpPr txBox="1"/>
            <p:nvPr/>
          </p:nvSpPr>
          <p:spPr>
            <a:xfrm>
              <a:off x="1132702" y="1367131"/>
              <a:ext cx="1616126" cy="923330"/>
            </a:xfrm>
            <a:prstGeom prst="rect">
              <a:avLst/>
            </a:prstGeom>
            <a:noFill/>
            <a:ln>
              <a:solidFill>
                <a:srgbClr val="C00000"/>
              </a:solidFill>
            </a:ln>
          </p:spPr>
          <p:txBody>
            <a:bodyPr wrap="square" rtlCol="0">
              <a:spAutoFit/>
            </a:bodyPr>
            <a:lstStyle/>
            <a:p>
              <a:r>
                <a:rPr lang="en-AU"/>
                <a:t>Warmest waters shifted to west</a:t>
              </a:r>
            </a:p>
          </p:txBody>
        </p:sp>
        <p:cxnSp>
          <p:nvCxnSpPr>
            <p:cNvPr id="15" name="Straight Connector 14">
              <a:extLst>
                <a:ext uri="{FF2B5EF4-FFF2-40B4-BE49-F238E27FC236}">
                  <a16:creationId xmlns:a16="http://schemas.microsoft.com/office/drawing/2014/main" id="{92C3EF73-DA75-4AF0-8ED0-8693D90AAD2E}"/>
                </a:ext>
              </a:extLst>
            </p:cNvPr>
            <p:cNvCxnSpPr>
              <a:cxnSpLocks/>
              <a:stCxn id="14" idx="3"/>
              <a:endCxn id="13" idx="1"/>
            </p:cNvCxnSpPr>
            <p:nvPr/>
          </p:nvCxnSpPr>
          <p:spPr>
            <a:xfrm>
              <a:off x="2748828" y="1828796"/>
              <a:ext cx="1495030" cy="26366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81C6EC5C-7D64-436A-8240-9276EEE3C386}"/>
              </a:ext>
            </a:extLst>
          </p:cNvPr>
          <p:cNvGrpSpPr/>
          <p:nvPr/>
        </p:nvGrpSpPr>
        <p:grpSpPr>
          <a:xfrm>
            <a:off x="4451389" y="1577941"/>
            <a:ext cx="7543387" cy="1200329"/>
            <a:chOff x="4451389" y="1577941"/>
            <a:chExt cx="7543387" cy="1200329"/>
          </a:xfrm>
        </p:grpSpPr>
        <p:sp>
          <p:nvSpPr>
            <p:cNvPr id="6" name="Oval 5">
              <a:extLst>
                <a:ext uri="{FF2B5EF4-FFF2-40B4-BE49-F238E27FC236}">
                  <a16:creationId xmlns:a16="http://schemas.microsoft.com/office/drawing/2014/main" id="{DF1D22AF-1E97-4548-9CD7-3B5FBC3BD76B}"/>
                </a:ext>
              </a:extLst>
            </p:cNvPr>
            <p:cNvSpPr/>
            <p:nvPr/>
          </p:nvSpPr>
          <p:spPr>
            <a:xfrm rot="20554989">
              <a:off x="4451389" y="2194764"/>
              <a:ext cx="2601472" cy="270869"/>
            </a:xfrm>
            <a:prstGeom prst="ellipse">
              <a:avLst/>
            </a:prstGeom>
            <a:no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a:extLst>
                <a:ext uri="{FF2B5EF4-FFF2-40B4-BE49-F238E27FC236}">
                  <a16:creationId xmlns:a16="http://schemas.microsoft.com/office/drawing/2014/main" id="{C7E7AC61-4265-47B0-BE52-601ADE6D777C}"/>
                </a:ext>
              </a:extLst>
            </p:cNvPr>
            <p:cNvCxnSpPr>
              <a:cxnSpLocks/>
              <a:stCxn id="16" idx="1"/>
            </p:cNvCxnSpPr>
            <p:nvPr/>
          </p:nvCxnSpPr>
          <p:spPr>
            <a:xfrm flipH="1">
              <a:off x="6470726" y="2178106"/>
              <a:ext cx="1989576" cy="7682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582D84E7-9AF9-44F6-8378-B1CFEFCEA8DE}"/>
                </a:ext>
              </a:extLst>
            </p:cNvPr>
            <p:cNvSpPr txBox="1"/>
            <p:nvPr/>
          </p:nvSpPr>
          <p:spPr>
            <a:xfrm>
              <a:off x="8460302" y="1577941"/>
              <a:ext cx="3534474" cy="1200329"/>
            </a:xfrm>
            <a:prstGeom prst="rect">
              <a:avLst/>
            </a:prstGeom>
            <a:noFill/>
            <a:ln>
              <a:solidFill>
                <a:schemeClr val="tx1"/>
              </a:solidFill>
            </a:ln>
          </p:spPr>
          <p:txBody>
            <a:bodyPr wrap="square" rtlCol="0">
              <a:spAutoFit/>
            </a:bodyPr>
            <a:lstStyle/>
            <a:p>
              <a:r>
                <a:rPr lang="en-AU" b="1">
                  <a:solidFill>
                    <a:srgbClr val="C00000"/>
                  </a:solidFill>
                </a:rPr>
                <a:t>Thermocline </a:t>
              </a:r>
              <a:r>
                <a:rPr lang="en-AU" altLang="en-US"/>
                <a:t>is </a:t>
              </a:r>
              <a:r>
                <a:rPr lang="en-AU" altLang="en-US" b="1">
                  <a:solidFill>
                    <a:srgbClr val="C00000"/>
                  </a:solidFill>
                </a:rPr>
                <a:t>steeper than average </a:t>
              </a:r>
              <a:r>
                <a:rPr lang="en-AU" altLang="en-US"/>
                <a:t>deeper in west and shallower. Cool water is upwelling in east. </a:t>
              </a:r>
            </a:p>
          </p:txBody>
        </p:sp>
      </p:grpSp>
      <p:grpSp>
        <p:nvGrpSpPr>
          <p:cNvPr id="7" name="Group 6">
            <a:extLst>
              <a:ext uri="{FF2B5EF4-FFF2-40B4-BE49-F238E27FC236}">
                <a16:creationId xmlns:a16="http://schemas.microsoft.com/office/drawing/2014/main" id="{D90D8566-C01A-42AE-907F-4ABFE97CCE31}"/>
              </a:ext>
            </a:extLst>
          </p:cNvPr>
          <p:cNvGrpSpPr/>
          <p:nvPr/>
        </p:nvGrpSpPr>
        <p:grpSpPr>
          <a:xfrm>
            <a:off x="6707393" y="3795539"/>
            <a:ext cx="5220148" cy="1200329"/>
            <a:chOff x="6707393" y="3795539"/>
            <a:chExt cx="5220148" cy="1200329"/>
          </a:xfrm>
        </p:grpSpPr>
        <p:cxnSp>
          <p:nvCxnSpPr>
            <p:cNvPr id="10" name="Straight Arrow Connector 9">
              <a:extLst>
                <a:ext uri="{FF2B5EF4-FFF2-40B4-BE49-F238E27FC236}">
                  <a16:creationId xmlns:a16="http://schemas.microsoft.com/office/drawing/2014/main" id="{AF4FA9B9-83A4-4980-93A3-F4B4C5D5AA16}"/>
                </a:ext>
              </a:extLst>
            </p:cNvPr>
            <p:cNvCxnSpPr>
              <a:cxnSpLocks/>
            </p:cNvCxnSpPr>
            <p:nvPr/>
          </p:nvCxnSpPr>
          <p:spPr>
            <a:xfrm flipH="1">
              <a:off x="6707393" y="4007226"/>
              <a:ext cx="1685674" cy="68310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44476F9A-E606-41EF-BF9F-40854E9049B2}"/>
                </a:ext>
              </a:extLst>
            </p:cNvPr>
            <p:cNvSpPr txBox="1"/>
            <p:nvPr/>
          </p:nvSpPr>
          <p:spPr>
            <a:xfrm>
              <a:off x="8393067" y="3795539"/>
              <a:ext cx="3534474" cy="1200329"/>
            </a:xfrm>
            <a:prstGeom prst="rect">
              <a:avLst/>
            </a:prstGeom>
            <a:noFill/>
            <a:ln>
              <a:solidFill>
                <a:schemeClr val="tx1"/>
              </a:solidFill>
            </a:ln>
          </p:spPr>
          <p:txBody>
            <a:bodyPr wrap="square" rtlCol="0">
              <a:spAutoFit/>
            </a:bodyPr>
            <a:lstStyle/>
            <a:p>
              <a:r>
                <a:rPr lang="en-AU" b="1">
                  <a:solidFill>
                    <a:srgbClr val="C00000"/>
                  </a:solidFill>
                </a:rPr>
                <a:t>Strong negative temperature anomalies </a:t>
              </a:r>
              <a:r>
                <a:rPr lang="en-AU"/>
                <a:t>in the eastern Pacific are a typical signature of a mature strong La Niña</a:t>
              </a:r>
            </a:p>
          </p:txBody>
        </p:sp>
      </p:grpSp>
      <p:grpSp>
        <p:nvGrpSpPr>
          <p:cNvPr id="19" name="Group 18">
            <a:extLst>
              <a:ext uri="{FF2B5EF4-FFF2-40B4-BE49-F238E27FC236}">
                <a16:creationId xmlns:a16="http://schemas.microsoft.com/office/drawing/2014/main" id="{47796C6B-8561-4FBF-9764-BE3964A496CC}"/>
              </a:ext>
            </a:extLst>
          </p:cNvPr>
          <p:cNvGrpSpPr/>
          <p:nvPr/>
        </p:nvGrpSpPr>
        <p:grpSpPr>
          <a:xfrm>
            <a:off x="183776" y="4703093"/>
            <a:ext cx="4286711" cy="1754326"/>
            <a:chOff x="183776" y="4703093"/>
            <a:chExt cx="4286711" cy="1754326"/>
          </a:xfrm>
        </p:grpSpPr>
        <p:cxnSp>
          <p:nvCxnSpPr>
            <p:cNvPr id="12" name="Straight Arrow Connector 11">
              <a:extLst>
                <a:ext uri="{FF2B5EF4-FFF2-40B4-BE49-F238E27FC236}">
                  <a16:creationId xmlns:a16="http://schemas.microsoft.com/office/drawing/2014/main" id="{1065CD9E-FF9A-4F6D-8C0A-915621EC3E62}"/>
                </a:ext>
              </a:extLst>
            </p:cNvPr>
            <p:cNvCxnSpPr>
              <a:cxnSpLocks/>
            </p:cNvCxnSpPr>
            <p:nvPr/>
          </p:nvCxnSpPr>
          <p:spPr>
            <a:xfrm>
              <a:off x="3079376" y="4800600"/>
              <a:ext cx="1391111" cy="28285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67BB3D76-C3F3-4273-A90B-779A0661E0E0}"/>
                </a:ext>
              </a:extLst>
            </p:cNvPr>
            <p:cNvSpPr txBox="1"/>
            <p:nvPr/>
          </p:nvSpPr>
          <p:spPr>
            <a:xfrm>
              <a:off x="183776" y="4703093"/>
              <a:ext cx="2895600" cy="1754326"/>
            </a:xfrm>
            <a:prstGeom prst="rect">
              <a:avLst/>
            </a:prstGeom>
            <a:noFill/>
            <a:ln>
              <a:solidFill>
                <a:schemeClr val="tx1"/>
              </a:solidFill>
            </a:ln>
          </p:spPr>
          <p:txBody>
            <a:bodyPr wrap="square" rtlCol="0">
              <a:spAutoFit/>
            </a:bodyPr>
            <a:lstStyle/>
            <a:p>
              <a:r>
                <a:rPr lang="en-AU" b="1">
                  <a:solidFill>
                    <a:srgbClr val="C00000"/>
                  </a:solidFill>
                </a:rPr>
                <a:t>Positive temperature anomalies </a:t>
              </a:r>
              <a:r>
                <a:rPr lang="en-AU"/>
                <a:t>developing in the west and undercutting the negative anomalies are another typical sub-surface sign of La Niña</a:t>
              </a:r>
            </a:p>
          </p:txBody>
        </p:sp>
      </p:grpSp>
      <p:sp>
        <p:nvSpPr>
          <p:cNvPr id="20" name="Title 1">
            <a:extLst>
              <a:ext uri="{FF2B5EF4-FFF2-40B4-BE49-F238E27FC236}">
                <a16:creationId xmlns:a16="http://schemas.microsoft.com/office/drawing/2014/main" id="{A582E028-A513-4780-8CC3-173B007947C2}"/>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3200" b="1">
                <a:solidFill>
                  <a:srgbClr val="006699"/>
                </a:solidFill>
                <a:latin typeface="Arial" panose="020B0604020202020204" pitchFamily="34" charset="0"/>
                <a:ea typeface="ＭＳ Ｐゴシック" panose="020B0600070205080204" pitchFamily="34" charset="-128"/>
                <a:cs typeface="+mn-cs"/>
              </a:rPr>
              <a:t>Tracking ENSO – Sub-surface temperatures</a:t>
            </a:r>
            <a:br>
              <a:rPr lang="en-AU" altLang="en-AU" sz="3200" b="1">
                <a:solidFill>
                  <a:srgbClr val="006699"/>
                </a:solidFill>
                <a:latin typeface="Arial" panose="020B0604020202020204" pitchFamily="34" charset="0"/>
                <a:ea typeface="ＭＳ Ｐゴシック" panose="020B0600070205080204" pitchFamily="34" charset="-128"/>
                <a:cs typeface="+mn-cs"/>
              </a:rPr>
            </a:br>
            <a:r>
              <a:rPr lang="en-AU" altLang="en-AU" sz="3200" b="1" i="1">
                <a:solidFill>
                  <a:srgbClr val="006699"/>
                </a:solidFill>
                <a:latin typeface="Arial" panose="020B0604020202020204" pitchFamily="34" charset="0"/>
              </a:rPr>
              <a:t>La Niña</a:t>
            </a:r>
            <a:endParaRPr lang="en-AU"/>
          </a:p>
        </p:txBody>
      </p:sp>
    </p:spTree>
    <p:extLst>
      <p:ext uri="{BB962C8B-B14F-4D97-AF65-F5344CB8AC3E}">
        <p14:creationId xmlns:p14="http://schemas.microsoft.com/office/powerpoint/2010/main" val="424515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imeline&#10;&#10;Description automatically generated">
            <a:extLst>
              <a:ext uri="{FF2B5EF4-FFF2-40B4-BE49-F238E27FC236}">
                <a16:creationId xmlns:a16="http://schemas.microsoft.com/office/drawing/2014/main" id="{8CE90079-0D3F-4F68-9FE5-1C3C06ED6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42" y="1371600"/>
            <a:ext cx="5486400" cy="548640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26E4AE4-6086-4BBD-95EF-5CDD656EAE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364" y="1371600"/>
            <a:ext cx="5486400" cy="5486400"/>
          </a:xfrm>
          <a:prstGeom prst="rect">
            <a:avLst/>
          </a:prstGeom>
        </p:spPr>
      </p:pic>
      <p:sp>
        <p:nvSpPr>
          <p:cNvPr id="11" name="TextBox 10">
            <a:extLst>
              <a:ext uri="{FF2B5EF4-FFF2-40B4-BE49-F238E27FC236}">
                <a16:creationId xmlns:a16="http://schemas.microsoft.com/office/drawing/2014/main" id="{38A58E6A-E8EB-4441-901D-C9ECACAA5DA3}"/>
              </a:ext>
            </a:extLst>
          </p:cNvPr>
          <p:cNvSpPr txBox="1"/>
          <p:nvPr/>
        </p:nvSpPr>
        <p:spPr>
          <a:xfrm>
            <a:off x="1698579" y="957429"/>
            <a:ext cx="9458423" cy="461665"/>
          </a:xfrm>
          <a:prstGeom prst="rect">
            <a:avLst/>
          </a:prstGeom>
          <a:noFill/>
        </p:spPr>
        <p:txBody>
          <a:bodyPr wrap="none" rtlCol="0">
            <a:spAutoFit/>
          </a:bodyPr>
          <a:lstStyle/>
          <a:p>
            <a:r>
              <a:rPr lang="en-AU" sz="2400"/>
              <a:t>El Niño Development Phase                                             El Niño Decay Phase</a:t>
            </a:r>
            <a:endParaRPr lang="en-AU"/>
          </a:p>
        </p:txBody>
      </p:sp>
      <p:sp>
        <p:nvSpPr>
          <p:cNvPr id="2" name="TextBox 1">
            <a:extLst>
              <a:ext uri="{FF2B5EF4-FFF2-40B4-BE49-F238E27FC236}">
                <a16:creationId xmlns:a16="http://schemas.microsoft.com/office/drawing/2014/main" id="{BEA6AA89-E1DE-4FA4-913D-638AE86529E8}"/>
              </a:ext>
            </a:extLst>
          </p:cNvPr>
          <p:cNvSpPr txBox="1"/>
          <p:nvPr/>
        </p:nvSpPr>
        <p:spPr>
          <a:xfrm rot="16200000">
            <a:off x="677867" y="2119918"/>
            <a:ext cx="932295" cy="323165"/>
          </a:xfrm>
          <a:prstGeom prst="rect">
            <a:avLst/>
          </a:prstGeom>
          <a:solidFill>
            <a:schemeClr val="bg1"/>
          </a:solidFill>
        </p:spPr>
        <p:txBody>
          <a:bodyPr wrap="square" rtlCol="0">
            <a:spAutoFit/>
          </a:bodyPr>
          <a:lstStyle/>
          <a:p>
            <a:r>
              <a:rPr lang="en-AU" sz="1500"/>
              <a:t>Feb 15</a:t>
            </a:r>
          </a:p>
        </p:txBody>
      </p:sp>
      <p:sp>
        <p:nvSpPr>
          <p:cNvPr id="8" name="TextBox 7">
            <a:extLst>
              <a:ext uri="{FF2B5EF4-FFF2-40B4-BE49-F238E27FC236}">
                <a16:creationId xmlns:a16="http://schemas.microsoft.com/office/drawing/2014/main" id="{F72C6607-A382-4BB2-A48A-C06D659DAC70}"/>
              </a:ext>
            </a:extLst>
          </p:cNvPr>
          <p:cNvSpPr txBox="1"/>
          <p:nvPr/>
        </p:nvSpPr>
        <p:spPr>
          <a:xfrm rot="16200000">
            <a:off x="677867" y="3341315"/>
            <a:ext cx="932295" cy="323165"/>
          </a:xfrm>
          <a:prstGeom prst="rect">
            <a:avLst/>
          </a:prstGeom>
          <a:solidFill>
            <a:schemeClr val="bg1"/>
          </a:solidFill>
        </p:spPr>
        <p:txBody>
          <a:bodyPr wrap="square" rtlCol="0">
            <a:spAutoFit/>
          </a:bodyPr>
          <a:lstStyle/>
          <a:p>
            <a:r>
              <a:rPr lang="en-AU" sz="1500"/>
              <a:t>Mar 15</a:t>
            </a:r>
          </a:p>
        </p:txBody>
      </p:sp>
      <p:sp>
        <p:nvSpPr>
          <p:cNvPr id="9" name="TextBox 8">
            <a:extLst>
              <a:ext uri="{FF2B5EF4-FFF2-40B4-BE49-F238E27FC236}">
                <a16:creationId xmlns:a16="http://schemas.microsoft.com/office/drawing/2014/main" id="{DBCCB7FB-D41C-485B-88E0-0B6522DB9EED}"/>
              </a:ext>
            </a:extLst>
          </p:cNvPr>
          <p:cNvSpPr txBox="1"/>
          <p:nvPr/>
        </p:nvSpPr>
        <p:spPr>
          <a:xfrm rot="16200000">
            <a:off x="677867" y="4562713"/>
            <a:ext cx="932295" cy="323165"/>
          </a:xfrm>
          <a:prstGeom prst="rect">
            <a:avLst/>
          </a:prstGeom>
          <a:solidFill>
            <a:schemeClr val="bg1"/>
          </a:solidFill>
        </p:spPr>
        <p:txBody>
          <a:bodyPr wrap="square" rtlCol="0">
            <a:spAutoFit/>
          </a:bodyPr>
          <a:lstStyle/>
          <a:p>
            <a:r>
              <a:rPr lang="en-AU" sz="1500"/>
              <a:t>Apr 15</a:t>
            </a:r>
          </a:p>
        </p:txBody>
      </p:sp>
      <p:sp>
        <p:nvSpPr>
          <p:cNvPr id="10" name="TextBox 9">
            <a:extLst>
              <a:ext uri="{FF2B5EF4-FFF2-40B4-BE49-F238E27FC236}">
                <a16:creationId xmlns:a16="http://schemas.microsoft.com/office/drawing/2014/main" id="{A69D0BA1-56B9-4FBE-961C-758302267466}"/>
              </a:ext>
            </a:extLst>
          </p:cNvPr>
          <p:cNvSpPr txBox="1"/>
          <p:nvPr/>
        </p:nvSpPr>
        <p:spPr>
          <a:xfrm rot="16200000">
            <a:off x="677867" y="5763526"/>
            <a:ext cx="932295" cy="323165"/>
          </a:xfrm>
          <a:prstGeom prst="rect">
            <a:avLst/>
          </a:prstGeom>
          <a:solidFill>
            <a:schemeClr val="bg1"/>
          </a:solidFill>
        </p:spPr>
        <p:txBody>
          <a:bodyPr wrap="square" rtlCol="0">
            <a:spAutoFit/>
          </a:bodyPr>
          <a:lstStyle/>
          <a:p>
            <a:r>
              <a:rPr lang="en-AU" sz="1500"/>
              <a:t>May 15</a:t>
            </a:r>
          </a:p>
        </p:txBody>
      </p:sp>
      <p:sp>
        <p:nvSpPr>
          <p:cNvPr id="12" name="TextBox 11">
            <a:extLst>
              <a:ext uri="{FF2B5EF4-FFF2-40B4-BE49-F238E27FC236}">
                <a16:creationId xmlns:a16="http://schemas.microsoft.com/office/drawing/2014/main" id="{9287E515-681C-4408-B66E-7E26ABE0662F}"/>
              </a:ext>
            </a:extLst>
          </p:cNvPr>
          <p:cNvSpPr txBox="1"/>
          <p:nvPr/>
        </p:nvSpPr>
        <p:spPr>
          <a:xfrm rot="16200000">
            <a:off x="6798403" y="2119918"/>
            <a:ext cx="932295" cy="323165"/>
          </a:xfrm>
          <a:prstGeom prst="rect">
            <a:avLst/>
          </a:prstGeom>
          <a:solidFill>
            <a:schemeClr val="bg1"/>
          </a:solidFill>
        </p:spPr>
        <p:txBody>
          <a:bodyPr wrap="square" rtlCol="0">
            <a:spAutoFit/>
          </a:bodyPr>
          <a:lstStyle/>
          <a:p>
            <a:r>
              <a:rPr lang="en-AU" sz="1500"/>
              <a:t>Dec 15</a:t>
            </a:r>
          </a:p>
        </p:txBody>
      </p:sp>
      <p:sp>
        <p:nvSpPr>
          <p:cNvPr id="14" name="TextBox 13">
            <a:extLst>
              <a:ext uri="{FF2B5EF4-FFF2-40B4-BE49-F238E27FC236}">
                <a16:creationId xmlns:a16="http://schemas.microsoft.com/office/drawing/2014/main" id="{4D62F0F0-F51A-4955-9A81-82036AF53702}"/>
              </a:ext>
            </a:extLst>
          </p:cNvPr>
          <p:cNvSpPr txBox="1"/>
          <p:nvPr/>
        </p:nvSpPr>
        <p:spPr>
          <a:xfrm rot="16200000">
            <a:off x="6798403" y="3341315"/>
            <a:ext cx="932295" cy="323165"/>
          </a:xfrm>
          <a:prstGeom prst="rect">
            <a:avLst/>
          </a:prstGeom>
          <a:solidFill>
            <a:schemeClr val="bg1"/>
          </a:solidFill>
        </p:spPr>
        <p:txBody>
          <a:bodyPr wrap="square" rtlCol="0">
            <a:spAutoFit/>
          </a:bodyPr>
          <a:lstStyle/>
          <a:p>
            <a:r>
              <a:rPr lang="en-AU" sz="1500"/>
              <a:t>Jan 15</a:t>
            </a:r>
          </a:p>
        </p:txBody>
      </p:sp>
      <p:sp>
        <p:nvSpPr>
          <p:cNvPr id="15" name="TextBox 14">
            <a:extLst>
              <a:ext uri="{FF2B5EF4-FFF2-40B4-BE49-F238E27FC236}">
                <a16:creationId xmlns:a16="http://schemas.microsoft.com/office/drawing/2014/main" id="{98662229-431C-47BD-8044-2EA6EBE5B135}"/>
              </a:ext>
            </a:extLst>
          </p:cNvPr>
          <p:cNvSpPr txBox="1"/>
          <p:nvPr/>
        </p:nvSpPr>
        <p:spPr>
          <a:xfrm rot="16200000">
            <a:off x="6798403" y="4562713"/>
            <a:ext cx="932295" cy="323165"/>
          </a:xfrm>
          <a:prstGeom prst="rect">
            <a:avLst/>
          </a:prstGeom>
          <a:solidFill>
            <a:schemeClr val="bg1"/>
          </a:solidFill>
        </p:spPr>
        <p:txBody>
          <a:bodyPr wrap="square" rtlCol="0">
            <a:spAutoFit/>
          </a:bodyPr>
          <a:lstStyle/>
          <a:p>
            <a:r>
              <a:rPr lang="en-AU" sz="1500"/>
              <a:t>Feb 15</a:t>
            </a:r>
          </a:p>
        </p:txBody>
      </p:sp>
      <p:sp>
        <p:nvSpPr>
          <p:cNvPr id="16" name="TextBox 15">
            <a:extLst>
              <a:ext uri="{FF2B5EF4-FFF2-40B4-BE49-F238E27FC236}">
                <a16:creationId xmlns:a16="http://schemas.microsoft.com/office/drawing/2014/main" id="{01AB7A6E-C209-4B6F-8065-10AFA8AE9C11}"/>
              </a:ext>
            </a:extLst>
          </p:cNvPr>
          <p:cNvSpPr txBox="1"/>
          <p:nvPr/>
        </p:nvSpPr>
        <p:spPr>
          <a:xfrm rot="16200000">
            <a:off x="6798403" y="5784110"/>
            <a:ext cx="932295" cy="323165"/>
          </a:xfrm>
          <a:prstGeom prst="rect">
            <a:avLst/>
          </a:prstGeom>
          <a:solidFill>
            <a:schemeClr val="bg1"/>
          </a:solidFill>
        </p:spPr>
        <p:txBody>
          <a:bodyPr wrap="square" rtlCol="0">
            <a:spAutoFit/>
          </a:bodyPr>
          <a:lstStyle/>
          <a:p>
            <a:r>
              <a:rPr lang="en-AU" sz="1500"/>
              <a:t>Mar 15</a:t>
            </a:r>
          </a:p>
        </p:txBody>
      </p:sp>
      <p:sp>
        <p:nvSpPr>
          <p:cNvPr id="4" name="Arrow: Pentagon 3">
            <a:extLst>
              <a:ext uri="{FF2B5EF4-FFF2-40B4-BE49-F238E27FC236}">
                <a16:creationId xmlns:a16="http://schemas.microsoft.com/office/drawing/2014/main" id="{630804F6-E302-4B0E-800E-311683376E61}"/>
              </a:ext>
            </a:extLst>
          </p:cNvPr>
          <p:cNvSpPr/>
          <p:nvPr/>
        </p:nvSpPr>
        <p:spPr>
          <a:xfrm rot="5400000">
            <a:off x="-1336309" y="3165003"/>
            <a:ext cx="3699506" cy="674352"/>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06C703CD-CA98-4927-9A94-99F37EC7B7D5}"/>
              </a:ext>
            </a:extLst>
          </p:cNvPr>
          <p:cNvSpPr txBox="1"/>
          <p:nvPr/>
        </p:nvSpPr>
        <p:spPr>
          <a:xfrm rot="16200000">
            <a:off x="-906564" y="2735258"/>
            <a:ext cx="2811999" cy="646331"/>
          </a:xfrm>
          <a:prstGeom prst="rect">
            <a:avLst/>
          </a:prstGeom>
          <a:noFill/>
        </p:spPr>
        <p:txBody>
          <a:bodyPr wrap="square" rtlCol="0">
            <a:spAutoFit/>
          </a:bodyPr>
          <a:lstStyle/>
          <a:p>
            <a:r>
              <a:rPr lang="en-AU">
                <a:solidFill>
                  <a:schemeClr val="bg1"/>
                </a:solidFill>
              </a:rPr>
              <a:t>Warmer than normal water moves east with time</a:t>
            </a:r>
          </a:p>
        </p:txBody>
      </p:sp>
      <p:sp>
        <p:nvSpPr>
          <p:cNvPr id="5" name="Rectangle 4">
            <a:extLst>
              <a:ext uri="{FF2B5EF4-FFF2-40B4-BE49-F238E27FC236}">
                <a16:creationId xmlns:a16="http://schemas.microsoft.com/office/drawing/2014/main" id="{8D2F66E0-C726-48EA-8A93-6C0F54FE5814}"/>
              </a:ext>
            </a:extLst>
          </p:cNvPr>
          <p:cNvSpPr/>
          <p:nvPr/>
        </p:nvSpPr>
        <p:spPr>
          <a:xfrm>
            <a:off x="67235" y="957294"/>
            <a:ext cx="6026507" cy="57887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Arrow: Pentagon 17">
            <a:extLst>
              <a:ext uri="{FF2B5EF4-FFF2-40B4-BE49-F238E27FC236}">
                <a16:creationId xmlns:a16="http://schemas.microsoft.com/office/drawing/2014/main" id="{9E042082-46EC-4CA2-A67D-D7576CA117A8}"/>
              </a:ext>
            </a:extLst>
          </p:cNvPr>
          <p:cNvSpPr/>
          <p:nvPr/>
        </p:nvSpPr>
        <p:spPr>
          <a:xfrm rot="5400000">
            <a:off x="4712614" y="3112141"/>
            <a:ext cx="3699506" cy="674352"/>
          </a:xfrm>
          <a:prstGeom prst="homePlat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648389FB-D310-48DD-9287-8352F4F6A51E}"/>
              </a:ext>
            </a:extLst>
          </p:cNvPr>
          <p:cNvSpPr txBox="1"/>
          <p:nvPr/>
        </p:nvSpPr>
        <p:spPr>
          <a:xfrm rot="16200000">
            <a:off x="5142359" y="2682396"/>
            <a:ext cx="2811999" cy="646331"/>
          </a:xfrm>
          <a:prstGeom prst="rect">
            <a:avLst/>
          </a:prstGeom>
          <a:noFill/>
        </p:spPr>
        <p:txBody>
          <a:bodyPr wrap="square" rtlCol="0">
            <a:spAutoFit/>
          </a:bodyPr>
          <a:lstStyle/>
          <a:p>
            <a:r>
              <a:rPr lang="en-AU">
                <a:solidFill>
                  <a:schemeClr val="bg1"/>
                </a:solidFill>
              </a:rPr>
              <a:t>Cooler waters upwell in the east with time</a:t>
            </a:r>
          </a:p>
        </p:txBody>
      </p:sp>
      <p:sp>
        <p:nvSpPr>
          <p:cNvPr id="20" name="Rectangle 19">
            <a:extLst>
              <a:ext uri="{FF2B5EF4-FFF2-40B4-BE49-F238E27FC236}">
                <a16:creationId xmlns:a16="http://schemas.microsoft.com/office/drawing/2014/main" id="{D9161ABA-243E-44A6-9759-5B8BD588F1E3}"/>
              </a:ext>
            </a:extLst>
          </p:cNvPr>
          <p:cNvSpPr/>
          <p:nvPr/>
        </p:nvSpPr>
        <p:spPr>
          <a:xfrm>
            <a:off x="6159332" y="957294"/>
            <a:ext cx="5965433" cy="578870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itle 1">
            <a:extLst>
              <a:ext uri="{FF2B5EF4-FFF2-40B4-BE49-F238E27FC236}">
                <a16:creationId xmlns:a16="http://schemas.microsoft.com/office/drawing/2014/main" id="{93F7BA83-D00C-4775-9C02-E61A87DCAF67}"/>
              </a:ext>
            </a:extLst>
          </p:cNvPr>
          <p:cNvSpPr txBox="1">
            <a:spLocks/>
          </p:cNvSpPr>
          <p:nvPr/>
        </p:nvSpPr>
        <p:spPr>
          <a:xfrm>
            <a:off x="1399304" y="-11045"/>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3200" b="1">
                <a:solidFill>
                  <a:srgbClr val="006699"/>
                </a:solidFill>
                <a:latin typeface="Arial" panose="020B0604020202020204" pitchFamily="34" charset="0"/>
                <a:ea typeface="ＭＳ Ｐゴシック" panose="020B0600070205080204" pitchFamily="34" charset="-128"/>
                <a:cs typeface="+mn-cs"/>
              </a:rPr>
              <a:t>El Niño: four-month sequences development </a:t>
            </a:r>
            <a:br>
              <a:rPr lang="en-AU" altLang="en-AU" sz="3200" b="1">
                <a:solidFill>
                  <a:srgbClr val="006699"/>
                </a:solidFill>
                <a:latin typeface="Arial" panose="020B0604020202020204" pitchFamily="34" charset="0"/>
                <a:ea typeface="ＭＳ Ｐゴシック" panose="020B0600070205080204" pitchFamily="34" charset="-128"/>
                <a:cs typeface="+mn-cs"/>
              </a:rPr>
            </a:br>
            <a:r>
              <a:rPr lang="en-AU" altLang="en-AU" sz="3200" b="1">
                <a:solidFill>
                  <a:srgbClr val="006699"/>
                </a:solidFill>
                <a:latin typeface="Arial" panose="020B0604020202020204" pitchFamily="34" charset="0"/>
                <a:ea typeface="ＭＳ Ｐゴシック" panose="020B0600070205080204" pitchFamily="34" charset="-128"/>
                <a:cs typeface="+mn-cs"/>
              </a:rPr>
              <a:t>and decay: sub-surface temperature</a:t>
            </a:r>
            <a:endParaRPr lang="en-AU"/>
          </a:p>
        </p:txBody>
      </p:sp>
    </p:spTree>
    <p:extLst>
      <p:ext uri="{BB962C8B-B14F-4D97-AF65-F5344CB8AC3E}">
        <p14:creationId xmlns:p14="http://schemas.microsoft.com/office/powerpoint/2010/main" val="2372378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imeline&#10;&#10;Description automatically generated">
            <a:extLst>
              <a:ext uri="{FF2B5EF4-FFF2-40B4-BE49-F238E27FC236}">
                <a16:creationId xmlns:a16="http://schemas.microsoft.com/office/drawing/2014/main" id="{3469611F-52AC-404B-B535-713D9263C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599" y="1371600"/>
            <a:ext cx="5486400" cy="5486400"/>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64C8F996-3B6B-4550-ADF3-08E859429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70" y="1431271"/>
            <a:ext cx="5457825" cy="5386388"/>
          </a:xfrm>
          <a:prstGeom prst="rect">
            <a:avLst/>
          </a:prstGeom>
        </p:spPr>
      </p:pic>
      <p:sp>
        <p:nvSpPr>
          <p:cNvPr id="11" name="TextBox 10">
            <a:extLst>
              <a:ext uri="{FF2B5EF4-FFF2-40B4-BE49-F238E27FC236}">
                <a16:creationId xmlns:a16="http://schemas.microsoft.com/office/drawing/2014/main" id="{38A58E6A-E8EB-4441-901D-C9ECACAA5DA3}"/>
              </a:ext>
            </a:extLst>
          </p:cNvPr>
          <p:cNvSpPr txBox="1"/>
          <p:nvPr/>
        </p:nvSpPr>
        <p:spPr>
          <a:xfrm>
            <a:off x="1427606" y="939498"/>
            <a:ext cx="9679638" cy="461665"/>
          </a:xfrm>
          <a:prstGeom prst="rect">
            <a:avLst/>
          </a:prstGeom>
          <a:noFill/>
        </p:spPr>
        <p:txBody>
          <a:bodyPr wrap="none" rtlCol="0">
            <a:spAutoFit/>
          </a:bodyPr>
          <a:lstStyle/>
          <a:p>
            <a:r>
              <a:rPr lang="en-AU" sz="2400"/>
              <a:t>La Niña Development Phase                                                 La Niña Decay Phase</a:t>
            </a:r>
            <a:endParaRPr lang="en-AU"/>
          </a:p>
        </p:txBody>
      </p:sp>
      <p:sp>
        <p:nvSpPr>
          <p:cNvPr id="7" name="Arrow: Pentagon 6">
            <a:extLst>
              <a:ext uri="{FF2B5EF4-FFF2-40B4-BE49-F238E27FC236}">
                <a16:creationId xmlns:a16="http://schemas.microsoft.com/office/drawing/2014/main" id="{513C58E6-27A2-42AF-BD25-87B5498ECC25}"/>
              </a:ext>
            </a:extLst>
          </p:cNvPr>
          <p:cNvSpPr/>
          <p:nvPr/>
        </p:nvSpPr>
        <p:spPr>
          <a:xfrm rot="5400000">
            <a:off x="-1336309" y="3165003"/>
            <a:ext cx="3699506" cy="674352"/>
          </a:xfrm>
          <a:prstGeom prst="homePlat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25100F3D-F431-4430-84B3-CD36BC108BBE}"/>
              </a:ext>
            </a:extLst>
          </p:cNvPr>
          <p:cNvSpPr txBox="1"/>
          <p:nvPr/>
        </p:nvSpPr>
        <p:spPr>
          <a:xfrm rot="16200000">
            <a:off x="-906564" y="2735258"/>
            <a:ext cx="2811999" cy="646331"/>
          </a:xfrm>
          <a:prstGeom prst="rect">
            <a:avLst/>
          </a:prstGeom>
          <a:noFill/>
        </p:spPr>
        <p:txBody>
          <a:bodyPr wrap="square" rtlCol="0">
            <a:spAutoFit/>
          </a:bodyPr>
          <a:lstStyle/>
          <a:p>
            <a:r>
              <a:rPr lang="en-AU">
                <a:solidFill>
                  <a:schemeClr val="bg1"/>
                </a:solidFill>
              </a:rPr>
              <a:t>Cooler than normal water becomes dominant</a:t>
            </a:r>
          </a:p>
        </p:txBody>
      </p:sp>
      <p:sp>
        <p:nvSpPr>
          <p:cNvPr id="9" name="Rectangle 8">
            <a:extLst>
              <a:ext uri="{FF2B5EF4-FFF2-40B4-BE49-F238E27FC236}">
                <a16:creationId xmlns:a16="http://schemas.microsoft.com/office/drawing/2014/main" id="{D8D9F513-C5EE-4D55-B1A6-5C0F809F5FA2}"/>
              </a:ext>
            </a:extLst>
          </p:cNvPr>
          <p:cNvSpPr/>
          <p:nvPr/>
        </p:nvSpPr>
        <p:spPr>
          <a:xfrm>
            <a:off x="67235" y="957294"/>
            <a:ext cx="6026507" cy="578870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73F48273-310A-49FB-AD53-D88082B59E59}"/>
              </a:ext>
            </a:extLst>
          </p:cNvPr>
          <p:cNvSpPr txBox="1"/>
          <p:nvPr/>
        </p:nvSpPr>
        <p:spPr>
          <a:xfrm rot="16200000">
            <a:off x="677867" y="2119918"/>
            <a:ext cx="932295" cy="323165"/>
          </a:xfrm>
          <a:prstGeom prst="rect">
            <a:avLst/>
          </a:prstGeom>
          <a:solidFill>
            <a:schemeClr val="bg1"/>
          </a:solidFill>
        </p:spPr>
        <p:txBody>
          <a:bodyPr wrap="square" rtlCol="0">
            <a:spAutoFit/>
          </a:bodyPr>
          <a:lstStyle/>
          <a:p>
            <a:r>
              <a:rPr lang="en-AU" sz="1500"/>
              <a:t>Mar 10</a:t>
            </a:r>
          </a:p>
        </p:txBody>
      </p:sp>
      <p:sp>
        <p:nvSpPr>
          <p:cNvPr id="12" name="TextBox 11">
            <a:extLst>
              <a:ext uri="{FF2B5EF4-FFF2-40B4-BE49-F238E27FC236}">
                <a16:creationId xmlns:a16="http://schemas.microsoft.com/office/drawing/2014/main" id="{C56DE0AC-57FC-4FAF-9EA8-01400E4C2BB3}"/>
              </a:ext>
            </a:extLst>
          </p:cNvPr>
          <p:cNvSpPr txBox="1"/>
          <p:nvPr/>
        </p:nvSpPr>
        <p:spPr>
          <a:xfrm rot="16200000">
            <a:off x="677867" y="3341315"/>
            <a:ext cx="932295" cy="323165"/>
          </a:xfrm>
          <a:prstGeom prst="rect">
            <a:avLst/>
          </a:prstGeom>
          <a:solidFill>
            <a:schemeClr val="bg1"/>
          </a:solidFill>
        </p:spPr>
        <p:txBody>
          <a:bodyPr wrap="square" rtlCol="0">
            <a:spAutoFit/>
          </a:bodyPr>
          <a:lstStyle/>
          <a:p>
            <a:r>
              <a:rPr lang="en-AU" sz="1500"/>
              <a:t>Apr 10</a:t>
            </a:r>
          </a:p>
        </p:txBody>
      </p:sp>
      <p:sp>
        <p:nvSpPr>
          <p:cNvPr id="14" name="TextBox 13">
            <a:extLst>
              <a:ext uri="{FF2B5EF4-FFF2-40B4-BE49-F238E27FC236}">
                <a16:creationId xmlns:a16="http://schemas.microsoft.com/office/drawing/2014/main" id="{BFD00FF6-B480-4710-8599-D64A46664C35}"/>
              </a:ext>
            </a:extLst>
          </p:cNvPr>
          <p:cNvSpPr txBox="1"/>
          <p:nvPr/>
        </p:nvSpPr>
        <p:spPr>
          <a:xfrm rot="16200000">
            <a:off x="677867" y="4562713"/>
            <a:ext cx="932295" cy="323165"/>
          </a:xfrm>
          <a:prstGeom prst="rect">
            <a:avLst/>
          </a:prstGeom>
          <a:solidFill>
            <a:schemeClr val="bg1"/>
          </a:solidFill>
        </p:spPr>
        <p:txBody>
          <a:bodyPr wrap="square" rtlCol="0">
            <a:spAutoFit/>
          </a:bodyPr>
          <a:lstStyle/>
          <a:p>
            <a:r>
              <a:rPr lang="en-AU" sz="1500"/>
              <a:t>May 10</a:t>
            </a:r>
          </a:p>
        </p:txBody>
      </p:sp>
      <p:sp>
        <p:nvSpPr>
          <p:cNvPr id="15" name="TextBox 14">
            <a:extLst>
              <a:ext uri="{FF2B5EF4-FFF2-40B4-BE49-F238E27FC236}">
                <a16:creationId xmlns:a16="http://schemas.microsoft.com/office/drawing/2014/main" id="{111DFDBE-CDD6-4F36-8E58-DFEFF8CFD361}"/>
              </a:ext>
            </a:extLst>
          </p:cNvPr>
          <p:cNvSpPr txBox="1"/>
          <p:nvPr/>
        </p:nvSpPr>
        <p:spPr>
          <a:xfrm rot="16200000">
            <a:off x="677867" y="5763526"/>
            <a:ext cx="932295" cy="323165"/>
          </a:xfrm>
          <a:prstGeom prst="rect">
            <a:avLst/>
          </a:prstGeom>
          <a:solidFill>
            <a:schemeClr val="bg1"/>
          </a:solidFill>
        </p:spPr>
        <p:txBody>
          <a:bodyPr wrap="square" rtlCol="0">
            <a:spAutoFit/>
          </a:bodyPr>
          <a:lstStyle/>
          <a:p>
            <a:r>
              <a:rPr lang="en-AU" sz="1500"/>
              <a:t>Jun 10</a:t>
            </a:r>
          </a:p>
        </p:txBody>
      </p:sp>
      <p:sp>
        <p:nvSpPr>
          <p:cNvPr id="16" name="Arrow: Pentagon 15">
            <a:extLst>
              <a:ext uri="{FF2B5EF4-FFF2-40B4-BE49-F238E27FC236}">
                <a16:creationId xmlns:a16="http://schemas.microsoft.com/office/drawing/2014/main" id="{4C2C6FC2-3F59-40E2-A7F1-9E13CB44F238}"/>
              </a:ext>
            </a:extLst>
          </p:cNvPr>
          <p:cNvSpPr/>
          <p:nvPr/>
        </p:nvSpPr>
        <p:spPr>
          <a:xfrm rot="5400000">
            <a:off x="4712614" y="3112141"/>
            <a:ext cx="3699506" cy="674352"/>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97A09242-9DB4-4338-A56B-688FEE0D17BA}"/>
              </a:ext>
            </a:extLst>
          </p:cNvPr>
          <p:cNvSpPr txBox="1"/>
          <p:nvPr/>
        </p:nvSpPr>
        <p:spPr>
          <a:xfrm rot="16200000">
            <a:off x="4860434" y="2964321"/>
            <a:ext cx="3375849" cy="646331"/>
          </a:xfrm>
          <a:prstGeom prst="rect">
            <a:avLst/>
          </a:prstGeom>
          <a:noFill/>
        </p:spPr>
        <p:txBody>
          <a:bodyPr wrap="square" rtlCol="0">
            <a:spAutoFit/>
          </a:bodyPr>
          <a:lstStyle/>
          <a:p>
            <a:r>
              <a:rPr lang="en-AU">
                <a:solidFill>
                  <a:schemeClr val="bg1"/>
                </a:solidFill>
              </a:rPr>
              <a:t>Cooler than normal waters become less dominant in the  east</a:t>
            </a:r>
          </a:p>
        </p:txBody>
      </p:sp>
      <p:sp>
        <p:nvSpPr>
          <p:cNvPr id="18" name="Rectangle 17">
            <a:extLst>
              <a:ext uri="{FF2B5EF4-FFF2-40B4-BE49-F238E27FC236}">
                <a16:creationId xmlns:a16="http://schemas.microsoft.com/office/drawing/2014/main" id="{704685B6-EC35-4225-8605-6A88A699A50A}"/>
              </a:ext>
            </a:extLst>
          </p:cNvPr>
          <p:cNvSpPr/>
          <p:nvPr/>
        </p:nvSpPr>
        <p:spPr>
          <a:xfrm>
            <a:off x="6159332" y="957294"/>
            <a:ext cx="5965433" cy="57887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itle 1">
            <a:extLst>
              <a:ext uri="{FF2B5EF4-FFF2-40B4-BE49-F238E27FC236}">
                <a16:creationId xmlns:a16="http://schemas.microsoft.com/office/drawing/2014/main" id="{FB85EA60-A8F9-42B2-9AAD-EDFF6BEBEFAD}"/>
              </a:ext>
            </a:extLst>
          </p:cNvPr>
          <p:cNvSpPr txBox="1">
            <a:spLocks/>
          </p:cNvSpPr>
          <p:nvPr/>
        </p:nvSpPr>
        <p:spPr>
          <a:xfrm>
            <a:off x="1399304" y="38114"/>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3200" b="1">
                <a:solidFill>
                  <a:srgbClr val="006699"/>
                </a:solidFill>
                <a:latin typeface="Arial" panose="020B0604020202020204" pitchFamily="34" charset="0"/>
                <a:ea typeface="ＭＳ Ｐゴシック" panose="020B0600070205080204" pitchFamily="34" charset="-128"/>
                <a:cs typeface="+mn-cs"/>
              </a:rPr>
              <a:t>La Niña: four-month sequences, development </a:t>
            </a:r>
            <a:br>
              <a:rPr lang="en-AU" altLang="en-AU" sz="3200" b="1">
                <a:solidFill>
                  <a:srgbClr val="006699"/>
                </a:solidFill>
                <a:latin typeface="Arial" panose="020B0604020202020204" pitchFamily="34" charset="0"/>
                <a:ea typeface="ＭＳ Ｐゴシック" panose="020B0600070205080204" pitchFamily="34" charset="-128"/>
                <a:cs typeface="+mn-cs"/>
              </a:rPr>
            </a:br>
            <a:r>
              <a:rPr lang="en-AU" altLang="en-AU" sz="3200" b="1">
                <a:solidFill>
                  <a:srgbClr val="006699"/>
                </a:solidFill>
                <a:latin typeface="Arial" panose="020B0604020202020204" pitchFamily="34" charset="0"/>
                <a:ea typeface="ＭＳ Ｐゴシック" panose="020B0600070205080204" pitchFamily="34" charset="-128"/>
                <a:cs typeface="+mn-cs"/>
              </a:rPr>
              <a:t>and decay: sub-surface temperatures</a:t>
            </a:r>
            <a:endParaRPr lang="en-AU"/>
          </a:p>
        </p:txBody>
      </p:sp>
    </p:spTree>
    <p:extLst>
      <p:ext uri="{BB962C8B-B14F-4D97-AF65-F5344CB8AC3E}">
        <p14:creationId xmlns:p14="http://schemas.microsoft.com/office/powerpoint/2010/main" val="269410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8871E3-75B9-4368-B951-5EC08D0A82DB}"/>
              </a:ext>
            </a:extLst>
          </p:cNvPr>
          <p:cNvSpPr txBox="1"/>
          <p:nvPr/>
        </p:nvSpPr>
        <p:spPr>
          <a:xfrm>
            <a:off x="581629" y="1332784"/>
            <a:ext cx="5034579" cy="3139321"/>
          </a:xfrm>
          <a:prstGeom prst="rect">
            <a:avLst/>
          </a:prstGeom>
          <a:noFill/>
        </p:spPr>
        <p:txBody>
          <a:bodyPr wrap="square" rtlCol="0">
            <a:spAutoFit/>
          </a:bodyPr>
          <a:lstStyle/>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El Ni</a:t>
            </a:r>
            <a:r>
              <a:rPr lang="en-US" altLang="en-AU" dirty="0"/>
              <a:t>ñ</a:t>
            </a:r>
            <a:r>
              <a:rPr lang="en-AU" dirty="0"/>
              <a:t>o–Southern Oscillation (ENSO)</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Madden–Julian Oscillation (MJO)</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lvl="1"/>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endParaRPr lang="en-AU" dirty="0"/>
          </a:p>
          <a:p>
            <a:endParaRPr lang="en-AU" dirty="0"/>
          </a:p>
        </p:txBody>
      </p:sp>
      <p:sp>
        <p:nvSpPr>
          <p:cNvPr id="4" name="TextBox 3">
            <a:extLst>
              <a:ext uri="{FF2B5EF4-FFF2-40B4-BE49-F238E27FC236}">
                <a16:creationId xmlns:a16="http://schemas.microsoft.com/office/drawing/2014/main" id="{38D756A2-B004-4BBE-B2D3-06FAE55CF70F}"/>
              </a:ext>
            </a:extLst>
          </p:cNvPr>
          <p:cNvSpPr txBox="1"/>
          <p:nvPr/>
        </p:nvSpPr>
        <p:spPr>
          <a:xfrm>
            <a:off x="6096000" y="1332784"/>
            <a:ext cx="5034579" cy="3416320"/>
          </a:xfrm>
          <a:prstGeom prst="rect">
            <a:avLst/>
          </a:prstGeom>
          <a:noFill/>
        </p:spPr>
        <p:txBody>
          <a:bodyPr wrap="square" rtlCol="0">
            <a:spAutoFit/>
          </a:bodyPr>
          <a:lstStyle/>
          <a:p>
            <a:r>
              <a:rPr lang="en-AU" b="1" dirty="0"/>
              <a:t>Expected learning outcomes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a:t>Understanding </a:t>
            </a:r>
            <a:r>
              <a:rPr lang="en-AU" dirty="0"/>
              <a:t>of the main climate drivers that affect the Pacific</a:t>
            </a:r>
          </a:p>
          <a:p>
            <a:pPr marL="285750" indent="-285750">
              <a:buFont typeface="Arial" panose="020B0604020202020204" pitchFamily="34" charset="0"/>
              <a:buChar char="•"/>
            </a:pPr>
            <a:endParaRPr lang="en-AU" dirty="0"/>
          </a:p>
          <a:p>
            <a:pPr lvl="1"/>
            <a:endParaRPr lang="en-AU" dirty="0"/>
          </a:p>
          <a:p>
            <a:r>
              <a:rPr lang="en-AU" dirty="0"/>
              <a:t>These outcomes are important for understanding and interpreting ACCESS-S outputs and products such as the tropical cyclone outlook and ENSO</a:t>
            </a:r>
          </a:p>
          <a:p>
            <a:pPr marL="285750" indent="-285750">
              <a:buFont typeface="Arial" panose="020B0604020202020204" pitchFamily="34" charset="0"/>
              <a:buChar char="•"/>
            </a:pPr>
            <a:endParaRPr lang="en-AU" dirty="0"/>
          </a:p>
          <a:p>
            <a:endParaRPr lang="en-AU" dirty="0"/>
          </a:p>
          <a:p>
            <a:endParaRPr lang="en-AU" dirty="0"/>
          </a:p>
        </p:txBody>
      </p:sp>
      <p:sp>
        <p:nvSpPr>
          <p:cNvPr id="5" name="Title 1">
            <a:extLst>
              <a:ext uri="{FF2B5EF4-FFF2-40B4-BE49-F238E27FC236}">
                <a16:creationId xmlns:a16="http://schemas.microsoft.com/office/drawing/2014/main" id="{C91ED8AA-1D88-43CB-A2F7-A19F38DFEE62}"/>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US" sz="3200" b="1">
                <a:solidFill>
                  <a:srgbClr val="006699"/>
                </a:solidFill>
                <a:latin typeface="Arial" panose="020B0604020202020204" pitchFamily="34" charset="0"/>
                <a:ea typeface="ＭＳ Ｐゴシック" panose="020B0600070205080204" pitchFamily="34" charset="-128"/>
                <a:cs typeface="+mn-cs"/>
              </a:rPr>
              <a:t>Topics in this module</a:t>
            </a:r>
            <a:endParaRPr lang="en-A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8">
            <a:extLst>
              <a:ext uri="{FF2B5EF4-FFF2-40B4-BE49-F238E27FC236}">
                <a16:creationId xmlns:a16="http://schemas.microsoft.com/office/drawing/2014/main" id="{2CCB17B6-FAA5-486B-9D7B-0A9ABF66B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376" y="1203326"/>
            <a:ext cx="4770399" cy="262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10">
            <a:extLst>
              <a:ext uri="{FF2B5EF4-FFF2-40B4-BE49-F238E27FC236}">
                <a16:creationId xmlns:a16="http://schemas.microsoft.com/office/drawing/2014/main" id="{A03A941B-DBF6-46BA-9AEA-794E4FE28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327" y="4074459"/>
            <a:ext cx="4772448" cy="26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9DB3B1C-41A5-4A1C-927A-90ECAF1BE009}"/>
              </a:ext>
            </a:extLst>
          </p:cNvPr>
          <p:cNvSpPr txBox="1"/>
          <p:nvPr/>
        </p:nvSpPr>
        <p:spPr>
          <a:xfrm>
            <a:off x="6874528" y="1582340"/>
            <a:ext cx="3887096" cy="3970318"/>
          </a:xfrm>
          <a:prstGeom prst="rect">
            <a:avLst/>
          </a:prstGeom>
          <a:noFill/>
        </p:spPr>
        <p:txBody>
          <a:bodyPr wrap="square" rtlCol="0">
            <a:spAutoFit/>
          </a:bodyPr>
          <a:lstStyle/>
          <a:p>
            <a:pPr eaLnBrk="1" hangingPunct="1"/>
            <a:r>
              <a:rPr lang="en-AU" altLang="en-US" b="1">
                <a:solidFill>
                  <a:srgbClr val="C00000"/>
                </a:solidFill>
              </a:rPr>
              <a:t>Cyclogenesis</a:t>
            </a:r>
            <a:r>
              <a:rPr lang="en-AU" altLang="en-US"/>
              <a:t> requires Sea Surface Temperatures (SSTs) higher than 26.5°C</a:t>
            </a:r>
          </a:p>
          <a:p>
            <a:pPr eaLnBrk="1" hangingPunct="1"/>
            <a:endParaRPr lang="en-AU" altLang="en-US"/>
          </a:p>
          <a:p>
            <a:pPr eaLnBrk="1" hangingPunct="1"/>
            <a:r>
              <a:rPr lang="en-AU" altLang="en-US" b="1">
                <a:solidFill>
                  <a:srgbClr val="C00000"/>
                </a:solidFill>
              </a:rPr>
              <a:t>Intensity</a:t>
            </a:r>
            <a:r>
              <a:rPr lang="en-AU" altLang="en-US"/>
              <a:t> of cyclones linked to </a:t>
            </a:r>
            <a:r>
              <a:rPr lang="en-AU" altLang="en-US" b="1">
                <a:solidFill>
                  <a:srgbClr val="C00000"/>
                </a:solidFill>
              </a:rPr>
              <a:t>higher</a:t>
            </a:r>
            <a:r>
              <a:rPr lang="en-AU" altLang="en-US"/>
              <a:t> </a:t>
            </a:r>
            <a:r>
              <a:rPr lang="en-AU" altLang="en-US" b="1">
                <a:solidFill>
                  <a:srgbClr val="C00000"/>
                </a:solidFill>
              </a:rPr>
              <a:t>SSTs</a:t>
            </a:r>
          </a:p>
          <a:p>
            <a:pPr eaLnBrk="1" hangingPunct="1"/>
            <a:endParaRPr lang="en-AU" altLang="en-US"/>
          </a:p>
          <a:p>
            <a:pPr eaLnBrk="1" hangingPunct="1"/>
            <a:r>
              <a:rPr lang="en-AU" altLang="en-US" b="1">
                <a:solidFill>
                  <a:srgbClr val="C00000"/>
                </a:solidFill>
              </a:rPr>
              <a:t>El</a:t>
            </a:r>
            <a:r>
              <a:rPr lang="en-AU" altLang="en-US"/>
              <a:t> </a:t>
            </a:r>
            <a:r>
              <a:rPr lang="en-AU" altLang="en-US" b="1">
                <a:solidFill>
                  <a:srgbClr val="C00000"/>
                </a:solidFill>
              </a:rPr>
              <a:t>Niño</a:t>
            </a:r>
            <a:r>
              <a:rPr lang="en-AU" altLang="en-US"/>
              <a:t>: higher SSTs in Central Pacific,  increased cyclogenesis in this region = Tropical Cyclones spread out</a:t>
            </a:r>
          </a:p>
          <a:p>
            <a:pPr eaLnBrk="1" hangingPunct="1"/>
            <a:endParaRPr lang="en-AU" altLang="en-US"/>
          </a:p>
          <a:p>
            <a:pPr eaLnBrk="1" hangingPunct="1"/>
            <a:r>
              <a:rPr lang="en-AU" altLang="en-US" b="1">
                <a:solidFill>
                  <a:srgbClr val="C00000"/>
                </a:solidFill>
              </a:rPr>
              <a:t>La</a:t>
            </a:r>
            <a:r>
              <a:rPr lang="en-AU" altLang="en-US"/>
              <a:t> </a:t>
            </a:r>
            <a:r>
              <a:rPr lang="en-AU" altLang="en-US" b="1">
                <a:solidFill>
                  <a:srgbClr val="C00000"/>
                </a:solidFill>
              </a:rPr>
              <a:t>Niña</a:t>
            </a:r>
            <a:r>
              <a:rPr lang="en-AU" altLang="en-US"/>
              <a:t>: cyclogenesis region pushed into Western Pacific due to lower SSTs in Central Pacific = Tropical Cyclones closer together</a:t>
            </a:r>
          </a:p>
        </p:txBody>
      </p:sp>
      <p:sp>
        <p:nvSpPr>
          <p:cNvPr id="7" name="Title 1">
            <a:extLst>
              <a:ext uri="{FF2B5EF4-FFF2-40B4-BE49-F238E27FC236}">
                <a16:creationId xmlns:a16="http://schemas.microsoft.com/office/drawing/2014/main" id="{27D3D165-274F-4365-964B-FB5967384F98}"/>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US" sz="3200" b="1">
                <a:solidFill>
                  <a:srgbClr val="006699"/>
                </a:solidFill>
                <a:latin typeface="Arial" panose="020B0604020202020204" pitchFamily="34" charset="0"/>
                <a:ea typeface="ＭＳ Ｐゴシック" panose="020B0600070205080204" pitchFamily="34" charset="-128"/>
                <a:cs typeface="+mn-cs"/>
              </a:rPr>
              <a:t>ENSO and Tropical Cyclones</a:t>
            </a:r>
            <a:endParaRPr lang="en-A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5952EB1D-1C1C-4152-8508-76BA407AE5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254" b="22716"/>
          <a:stretch/>
        </p:blipFill>
        <p:spPr bwMode="auto">
          <a:xfrm>
            <a:off x="183776" y="1794053"/>
            <a:ext cx="8942821" cy="4134989"/>
          </a:xfrm>
          <a:prstGeom prst="rect">
            <a:avLst/>
          </a:prstGeom>
          <a:noFill/>
          <a:ln>
            <a:noFill/>
          </a:ln>
          <a:effectLst/>
          <a:extLst>
            <a:ext uri="{909E8E84-426E-40DD-AFC4-6F175D3DCCD1}">
              <a14:hiddenFill xmlns:a14="http://schemas.microsoft.com/office/drawing/2010/main">
                <a:gradFill rotWithShape="1">
                  <a:gsLst>
                    <a:gs pos="0">
                      <a:schemeClr val="accent1">
                        <a:alpha val="79999"/>
                      </a:schemeClr>
                    </a:gs>
                    <a:gs pos="100000">
                      <a:schemeClr val="bg1"/>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A0F6127B-FF93-4641-A404-850A4F8221C7}"/>
              </a:ext>
            </a:extLst>
          </p:cNvPr>
          <p:cNvSpPr txBox="1"/>
          <p:nvPr/>
        </p:nvSpPr>
        <p:spPr>
          <a:xfrm>
            <a:off x="9126597" y="2077161"/>
            <a:ext cx="2881627" cy="2246769"/>
          </a:xfrm>
          <a:prstGeom prst="rect">
            <a:avLst/>
          </a:prstGeom>
          <a:noFill/>
        </p:spPr>
        <p:txBody>
          <a:bodyPr wrap="square" rtlCol="0">
            <a:spAutoFit/>
          </a:bodyPr>
          <a:lstStyle/>
          <a:p>
            <a:r>
              <a:rPr lang="en-AU" sz="2000">
                <a:solidFill>
                  <a:srgbClr val="FF0000"/>
                </a:solidFill>
              </a:rPr>
              <a:t>El Niño</a:t>
            </a:r>
          </a:p>
          <a:p>
            <a:endParaRPr lang="en-AU" sz="2000"/>
          </a:p>
          <a:p>
            <a:r>
              <a:rPr lang="en-AU" sz="2000">
                <a:solidFill>
                  <a:srgbClr val="0000FF"/>
                </a:solidFill>
              </a:rPr>
              <a:t>La Niña</a:t>
            </a:r>
          </a:p>
          <a:p>
            <a:endParaRPr lang="en-AU" sz="2000">
              <a:solidFill>
                <a:srgbClr val="0000FF"/>
              </a:solidFill>
            </a:endParaRPr>
          </a:p>
          <a:p>
            <a:r>
              <a:rPr lang="en-AU" sz="2000"/>
              <a:t>Shift in SPCZ position </a:t>
            </a:r>
            <a:r>
              <a:rPr lang="en-AU" sz="2000">
                <a:sym typeface="Wingdings" panose="05000000000000000000" pitchFamily="2" charset="2"/>
              </a:rPr>
              <a:t>= large rainfall variability in affected countries</a:t>
            </a:r>
            <a:endParaRPr lang="en-AU" sz="2000"/>
          </a:p>
        </p:txBody>
      </p:sp>
      <p:sp>
        <p:nvSpPr>
          <p:cNvPr id="7" name="Title 1">
            <a:extLst>
              <a:ext uri="{FF2B5EF4-FFF2-40B4-BE49-F238E27FC236}">
                <a16:creationId xmlns:a16="http://schemas.microsoft.com/office/drawing/2014/main" id="{951714FE-1082-4B7C-9FB5-99FB5C02D45E}"/>
              </a:ext>
            </a:extLst>
          </p:cNvPr>
          <p:cNvSpPr txBox="1">
            <a:spLocks/>
          </p:cNvSpPr>
          <p:nvPr/>
        </p:nvSpPr>
        <p:spPr>
          <a:xfrm>
            <a:off x="1551704" y="387159"/>
            <a:ext cx="10430746" cy="10492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US" altLang="en-US" b="1">
                <a:solidFill>
                  <a:srgbClr val="006699"/>
                </a:solidFill>
                <a:latin typeface="Arial" panose="020B0604020202020204" pitchFamily="34" charset="0"/>
                <a:ea typeface="ＭＳ Ｐゴシック" panose="020B0600070205080204" pitchFamily="34" charset="-128"/>
                <a:cs typeface="+mn-cs"/>
              </a:rPr>
              <a:t>ENSO and the South Pacific Convergence Zone (SPCZ)</a:t>
            </a:r>
            <a:br>
              <a:rPr lang="en-US" altLang="en-US" b="1">
                <a:solidFill>
                  <a:srgbClr val="006699"/>
                </a:solidFill>
                <a:latin typeface="Arial" panose="020B0604020202020204" pitchFamily="34" charset="0"/>
                <a:ea typeface="ＭＳ Ｐゴシック" panose="020B0600070205080204" pitchFamily="34" charset="-128"/>
                <a:cs typeface="+mn-cs"/>
              </a:rPr>
            </a:br>
            <a:r>
              <a:rPr lang="en-US" altLang="en-US" sz="2700" b="1">
                <a:solidFill>
                  <a:srgbClr val="006699"/>
                </a:solidFill>
              </a:rPr>
              <a:t>(from James Renwick &amp; Brett Mullan, NIWA, N.Z.)</a:t>
            </a:r>
            <a:endParaRPr lang="en-AU" sz="27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a:extLst>
              <a:ext uri="{FF2B5EF4-FFF2-40B4-BE49-F238E27FC236}">
                <a16:creationId xmlns:a16="http://schemas.microsoft.com/office/drawing/2014/main" id="{555C2F1D-AE3D-4DE0-B714-36530741D585}"/>
              </a:ext>
            </a:extLst>
          </p:cNvPr>
          <p:cNvSpPr>
            <a:spLocks noChangeArrowheads="1"/>
          </p:cNvSpPr>
          <p:nvPr/>
        </p:nvSpPr>
        <p:spPr bwMode="auto">
          <a:xfrm>
            <a:off x="275105" y="1368525"/>
            <a:ext cx="4305300" cy="5078313"/>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rgbClr val="0303F9">
                        <a:alpha val="79999"/>
                      </a:srgbClr>
                    </a:gs>
                    <a:gs pos="100000">
                      <a:srgbClr val="FF3300"/>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1pPr>
            <a:lvl2pPr marL="742950" indent="-285750" eaLnBrk="0" hangingPunct="0">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2pPr>
            <a:lvl3pPr marL="1143000" indent="-228600" eaLnBrk="0" hangingPunct="0">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3pPr>
            <a:lvl4pPr marL="1600200" indent="-228600" eaLnBrk="0" hangingPunct="0">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4pPr>
            <a:lvl5pPr marL="2057400" indent="-228600" eaLnBrk="0" hangingPunct="0">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9pPr>
          </a:lstStyle>
          <a:p>
            <a:pPr eaLnBrk="1" hangingPunct="1">
              <a:spcBef>
                <a:spcPct val="50000"/>
              </a:spcBef>
            </a:pPr>
            <a:r>
              <a:rPr lang="en-AU" altLang="en-US" sz="2400" b="1">
                <a:solidFill>
                  <a:srgbClr val="FF3300"/>
                </a:solidFill>
                <a:latin typeface="Arial" panose="020B0604020202020204" pitchFamily="34" charset="0"/>
              </a:rPr>
              <a:t>El Niño:</a:t>
            </a:r>
          </a:p>
          <a:p>
            <a:pPr eaLnBrk="1" hangingPunct="1">
              <a:spcBef>
                <a:spcPct val="50000"/>
              </a:spcBef>
              <a:buFontTx/>
              <a:buChar char="•"/>
            </a:pPr>
            <a:r>
              <a:rPr lang="en-AU" altLang="en-US" sz="2000">
                <a:latin typeface="Arial" panose="020B0604020202020204" pitchFamily="34" charset="0"/>
              </a:rPr>
              <a:t> </a:t>
            </a:r>
            <a:r>
              <a:rPr lang="en-AU" altLang="en-US" sz="2000">
                <a:solidFill>
                  <a:srgbClr val="000000"/>
                </a:solidFill>
                <a:latin typeface="Arial" panose="020B0604020202020204" pitchFamily="34" charset="0"/>
              </a:rPr>
              <a:t>The Walker Circulation and trade winds </a:t>
            </a:r>
            <a:r>
              <a:rPr lang="en-AU" altLang="en-US" sz="2000">
                <a:solidFill>
                  <a:srgbClr val="0303F9"/>
                </a:solidFill>
                <a:latin typeface="Arial" panose="020B0604020202020204" pitchFamily="34" charset="0"/>
              </a:rPr>
              <a:t>weaken</a:t>
            </a:r>
            <a:r>
              <a:rPr lang="en-AU" altLang="en-US" sz="2000">
                <a:solidFill>
                  <a:srgbClr val="000000"/>
                </a:solidFill>
                <a:latin typeface="Arial" panose="020B0604020202020204" pitchFamily="34" charset="0"/>
              </a:rPr>
              <a:t>. </a:t>
            </a:r>
          </a:p>
          <a:p>
            <a:pPr eaLnBrk="1" hangingPunct="1">
              <a:spcBef>
                <a:spcPct val="50000"/>
              </a:spcBef>
              <a:buFontTx/>
              <a:buChar char="•"/>
            </a:pPr>
            <a:r>
              <a:rPr lang="en-US" altLang="en-US" sz="2000">
                <a:solidFill>
                  <a:srgbClr val="000000"/>
                </a:solidFill>
                <a:latin typeface="Arial" panose="020B0604020202020204" pitchFamily="34" charset="0"/>
              </a:rPr>
              <a:t> Ocean temperatures become </a:t>
            </a:r>
            <a:r>
              <a:rPr lang="en-US" altLang="en-US" sz="2000">
                <a:solidFill>
                  <a:srgbClr val="CC0000"/>
                </a:solidFill>
                <a:latin typeface="Arial" panose="020B0604020202020204" pitchFamily="34" charset="0"/>
              </a:rPr>
              <a:t>warmer</a:t>
            </a:r>
            <a:r>
              <a:rPr lang="en-US" altLang="en-US" sz="2000">
                <a:solidFill>
                  <a:srgbClr val="000000"/>
                </a:solidFill>
                <a:latin typeface="Arial" panose="020B0604020202020204" pitchFamily="34" charset="0"/>
              </a:rPr>
              <a:t> than average in the central and eastern Pacific.</a:t>
            </a:r>
            <a:endParaRPr lang="en-AU" altLang="en-US" sz="2000">
              <a:solidFill>
                <a:srgbClr val="000000"/>
              </a:solidFill>
              <a:latin typeface="Arial" panose="020B0604020202020204" pitchFamily="34" charset="0"/>
            </a:endParaRPr>
          </a:p>
          <a:p>
            <a:pPr eaLnBrk="1" hangingPunct="1">
              <a:spcBef>
                <a:spcPct val="50000"/>
              </a:spcBef>
              <a:buFontTx/>
              <a:buChar char="•"/>
            </a:pPr>
            <a:r>
              <a:rPr lang="en-AU" altLang="en-US" sz="2000">
                <a:solidFill>
                  <a:srgbClr val="000000"/>
                </a:solidFill>
                <a:latin typeface="Arial" panose="020B0604020202020204" pitchFamily="34" charset="0"/>
              </a:rPr>
              <a:t> The Southern Oscillation Index (SOI) remains </a:t>
            </a:r>
            <a:r>
              <a:rPr lang="en-AU" altLang="en-US" sz="2000">
                <a:solidFill>
                  <a:srgbClr val="0303F9"/>
                </a:solidFill>
                <a:latin typeface="Arial" panose="020B0604020202020204" pitchFamily="34" charset="0"/>
              </a:rPr>
              <a:t>negative</a:t>
            </a:r>
            <a:r>
              <a:rPr lang="en-AU" altLang="en-US" sz="2000">
                <a:solidFill>
                  <a:srgbClr val="000000"/>
                </a:solidFill>
                <a:latin typeface="Arial" panose="020B0604020202020204" pitchFamily="34" charset="0"/>
              </a:rPr>
              <a:t> for several consecutive months.</a:t>
            </a:r>
          </a:p>
          <a:p>
            <a:pPr eaLnBrk="1" hangingPunct="1">
              <a:spcBef>
                <a:spcPct val="50000"/>
              </a:spcBef>
              <a:buFontTx/>
              <a:buChar char="•"/>
            </a:pPr>
            <a:r>
              <a:rPr lang="en-AU" altLang="en-US" sz="2000">
                <a:solidFill>
                  <a:srgbClr val="000000"/>
                </a:solidFill>
                <a:latin typeface="Arial" panose="020B0604020202020204" pitchFamily="34" charset="0"/>
              </a:rPr>
              <a:t> Cloud and rainfall </a:t>
            </a:r>
            <a:r>
              <a:rPr lang="en-AU" altLang="en-US" sz="2000">
                <a:solidFill>
                  <a:srgbClr val="CC0000"/>
                </a:solidFill>
                <a:latin typeface="Arial" panose="020B0604020202020204" pitchFamily="34" charset="0"/>
              </a:rPr>
              <a:t>increase</a:t>
            </a:r>
            <a:r>
              <a:rPr lang="en-AU" altLang="en-US" sz="2000">
                <a:solidFill>
                  <a:srgbClr val="000000"/>
                </a:solidFill>
                <a:latin typeface="Arial" panose="020B0604020202020204" pitchFamily="34" charset="0"/>
              </a:rPr>
              <a:t> over the central and east Pacific. </a:t>
            </a:r>
            <a:br>
              <a:rPr lang="en-AU" altLang="en-US" sz="2000">
                <a:solidFill>
                  <a:srgbClr val="000000"/>
                </a:solidFill>
                <a:latin typeface="Arial" panose="020B0604020202020204" pitchFamily="34" charset="0"/>
              </a:rPr>
            </a:br>
            <a:r>
              <a:rPr lang="en-AU" altLang="en-US" sz="2000">
                <a:solidFill>
                  <a:srgbClr val="0303F9"/>
                </a:solidFill>
                <a:latin typeface="Arial" panose="020B0604020202020204" pitchFamily="34" charset="0"/>
              </a:rPr>
              <a:t>Decreases</a:t>
            </a:r>
            <a:r>
              <a:rPr lang="en-AU" altLang="en-US" sz="2000">
                <a:solidFill>
                  <a:srgbClr val="000000"/>
                </a:solidFill>
                <a:latin typeface="Arial" panose="020B0604020202020204" pitchFamily="34" charset="0"/>
              </a:rPr>
              <a:t> in the west - over Australia, Indonesia, Solomon Islands etc.</a:t>
            </a:r>
          </a:p>
        </p:txBody>
      </p:sp>
      <p:sp>
        <p:nvSpPr>
          <p:cNvPr id="43012" name="Rectangle 5">
            <a:extLst>
              <a:ext uri="{FF2B5EF4-FFF2-40B4-BE49-F238E27FC236}">
                <a16:creationId xmlns:a16="http://schemas.microsoft.com/office/drawing/2014/main" id="{64C926AA-0C64-4859-B0C3-F8B8F24E4C5A}"/>
              </a:ext>
            </a:extLst>
          </p:cNvPr>
          <p:cNvSpPr>
            <a:spLocks noChangeArrowheads="1"/>
          </p:cNvSpPr>
          <p:nvPr/>
        </p:nvSpPr>
        <p:spPr bwMode="auto">
          <a:xfrm>
            <a:off x="4723280" y="1375826"/>
            <a:ext cx="4248150" cy="5078313"/>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rgbClr val="0303F9">
                        <a:alpha val="79999"/>
                      </a:srgbClr>
                    </a:gs>
                    <a:gs pos="100000">
                      <a:srgbClr val="FF3300"/>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1pPr>
            <a:lvl2pPr marL="742950" indent="-285750" eaLnBrk="0" hangingPunct="0">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2pPr>
            <a:lvl3pPr marL="1143000" indent="-228600" eaLnBrk="0" hangingPunct="0">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3pPr>
            <a:lvl4pPr marL="1600200" indent="-228600" eaLnBrk="0" hangingPunct="0">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4pPr>
            <a:lvl5pPr marL="2057400" indent="-228600" eaLnBrk="0" hangingPunct="0">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44463" algn="l"/>
                <a:tab pos="342900" algn="l"/>
              </a:tabLst>
              <a:defRPr>
                <a:solidFill>
                  <a:schemeClr val="tx1"/>
                </a:solidFill>
                <a:latin typeface="Helvetica" panose="020B0604020202020204" pitchFamily="34" charset="0"/>
                <a:ea typeface="ＭＳ Ｐゴシック" panose="020B0600070205080204" pitchFamily="34" charset="-128"/>
              </a:defRPr>
            </a:lvl9pPr>
          </a:lstStyle>
          <a:p>
            <a:pPr eaLnBrk="1" hangingPunct="1">
              <a:spcBef>
                <a:spcPct val="50000"/>
              </a:spcBef>
            </a:pPr>
            <a:r>
              <a:rPr lang="en-AU" altLang="en-US" sz="2400" b="1">
                <a:solidFill>
                  <a:srgbClr val="0303F9"/>
                </a:solidFill>
                <a:latin typeface="Arial" panose="020B0604020202020204" pitchFamily="34" charset="0"/>
              </a:rPr>
              <a:t>La Niña:</a:t>
            </a:r>
          </a:p>
          <a:p>
            <a:pPr eaLnBrk="1" hangingPunct="1">
              <a:spcBef>
                <a:spcPct val="50000"/>
              </a:spcBef>
              <a:buFontTx/>
              <a:buChar char="•"/>
            </a:pPr>
            <a:r>
              <a:rPr lang="en-AU" altLang="en-US" sz="2000">
                <a:latin typeface="Arial" panose="020B0604020202020204" pitchFamily="34" charset="0"/>
              </a:rPr>
              <a:t> </a:t>
            </a:r>
            <a:r>
              <a:rPr lang="en-AU" altLang="en-US" sz="2000">
                <a:solidFill>
                  <a:srgbClr val="000000"/>
                </a:solidFill>
                <a:latin typeface="Arial" panose="020B0604020202020204" pitchFamily="34" charset="0"/>
              </a:rPr>
              <a:t>The Walker Circulation and trade winds </a:t>
            </a:r>
            <a:r>
              <a:rPr lang="en-AU" altLang="en-US" sz="2000">
                <a:solidFill>
                  <a:srgbClr val="CC0000"/>
                </a:solidFill>
                <a:latin typeface="Arial" panose="020B0604020202020204" pitchFamily="34" charset="0"/>
              </a:rPr>
              <a:t>strengthen</a:t>
            </a:r>
            <a:r>
              <a:rPr lang="en-AU" altLang="en-US" sz="2000">
                <a:solidFill>
                  <a:srgbClr val="000000"/>
                </a:solidFill>
                <a:latin typeface="Arial" panose="020B0604020202020204" pitchFamily="34" charset="0"/>
              </a:rPr>
              <a:t>. </a:t>
            </a:r>
          </a:p>
          <a:p>
            <a:pPr eaLnBrk="1" hangingPunct="1">
              <a:spcBef>
                <a:spcPct val="50000"/>
              </a:spcBef>
              <a:buFontTx/>
              <a:buChar char="•"/>
            </a:pPr>
            <a:r>
              <a:rPr lang="en-US" altLang="en-US" sz="2000">
                <a:solidFill>
                  <a:srgbClr val="000000"/>
                </a:solidFill>
                <a:latin typeface="Arial" panose="020B0604020202020204" pitchFamily="34" charset="0"/>
              </a:rPr>
              <a:t> Ocean temperatures become </a:t>
            </a:r>
            <a:r>
              <a:rPr lang="en-US" altLang="en-US" sz="2000">
                <a:solidFill>
                  <a:srgbClr val="0303F9"/>
                </a:solidFill>
                <a:latin typeface="Arial" panose="020B0604020202020204" pitchFamily="34" charset="0"/>
              </a:rPr>
              <a:t>cooler</a:t>
            </a:r>
            <a:r>
              <a:rPr lang="en-US" altLang="en-US" sz="2000">
                <a:solidFill>
                  <a:srgbClr val="000000"/>
                </a:solidFill>
                <a:latin typeface="Arial" panose="020B0604020202020204" pitchFamily="34" charset="0"/>
              </a:rPr>
              <a:t> than average in the central and eastern Pacific.</a:t>
            </a:r>
            <a:endParaRPr lang="en-AU" altLang="en-US" sz="2000">
              <a:solidFill>
                <a:srgbClr val="000000"/>
              </a:solidFill>
              <a:latin typeface="Arial" panose="020B0604020202020204" pitchFamily="34" charset="0"/>
            </a:endParaRPr>
          </a:p>
          <a:p>
            <a:pPr eaLnBrk="1" hangingPunct="1">
              <a:spcBef>
                <a:spcPct val="50000"/>
              </a:spcBef>
              <a:buFontTx/>
              <a:buChar char="•"/>
            </a:pPr>
            <a:r>
              <a:rPr lang="en-AU" altLang="en-US" sz="2000">
                <a:solidFill>
                  <a:srgbClr val="000000"/>
                </a:solidFill>
                <a:latin typeface="Arial" panose="020B0604020202020204" pitchFamily="34" charset="0"/>
              </a:rPr>
              <a:t> The Southern Oscillation Index (SOI) remains </a:t>
            </a:r>
            <a:r>
              <a:rPr lang="en-AU" altLang="en-US" sz="2000">
                <a:solidFill>
                  <a:srgbClr val="CC0000"/>
                </a:solidFill>
                <a:latin typeface="Arial" panose="020B0604020202020204" pitchFamily="34" charset="0"/>
              </a:rPr>
              <a:t>positive</a:t>
            </a:r>
            <a:r>
              <a:rPr lang="en-AU" altLang="en-US" sz="2000">
                <a:solidFill>
                  <a:srgbClr val="000000"/>
                </a:solidFill>
                <a:latin typeface="Arial" panose="020B0604020202020204" pitchFamily="34" charset="0"/>
              </a:rPr>
              <a:t> for several consecutive months.</a:t>
            </a:r>
          </a:p>
          <a:p>
            <a:pPr eaLnBrk="1" hangingPunct="1">
              <a:spcBef>
                <a:spcPct val="50000"/>
              </a:spcBef>
              <a:buFontTx/>
              <a:buChar char="•"/>
            </a:pPr>
            <a:r>
              <a:rPr lang="en-AU" altLang="en-US" sz="2000">
                <a:solidFill>
                  <a:srgbClr val="000000"/>
                </a:solidFill>
                <a:latin typeface="Arial" panose="020B0604020202020204" pitchFamily="34" charset="0"/>
              </a:rPr>
              <a:t> Cloud and rainfall </a:t>
            </a:r>
            <a:r>
              <a:rPr lang="en-AU" altLang="en-US" sz="2000">
                <a:solidFill>
                  <a:srgbClr val="0303F9"/>
                </a:solidFill>
                <a:latin typeface="Arial" panose="020B0604020202020204" pitchFamily="34" charset="0"/>
              </a:rPr>
              <a:t>decrease</a:t>
            </a:r>
            <a:r>
              <a:rPr lang="en-AU" altLang="en-US" sz="2000">
                <a:solidFill>
                  <a:srgbClr val="000000"/>
                </a:solidFill>
                <a:latin typeface="Arial" panose="020B0604020202020204" pitchFamily="34" charset="0"/>
              </a:rPr>
              <a:t> over the central and east Pacific. </a:t>
            </a:r>
            <a:r>
              <a:rPr lang="en-AU" altLang="en-US" sz="2000">
                <a:solidFill>
                  <a:srgbClr val="CC0000"/>
                </a:solidFill>
                <a:latin typeface="Arial" panose="020B0604020202020204" pitchFamily="34" charset="0"/>
              </a:rPr>
              <a:t>Increases</a:t>
            </a:r>
            <a:r>
              <a:rPr lang="en-AU" altLang="en-US" sz="2000">
                <a:solidFill>
                  <a:srgbClr val="000000"/>
                </a:solidFill>
                <a:latin typeface="Arial" panose="020B0604020202020204" pitchFamily="34" charset="0"/>
              </a:rPr>
              <a:t> in the west - over Australia, Indonesia, Solomon Islands etc.</a:t>
            </a:r>
          </a:p>
        </p:txBody>
      </p:sp>
      <p:sp>
        <p:nvSpPr>
          <p:cNvPr id="6" name="TextBox 5">
            <a:extLst>
              <a:ext uri="{FF2B5EF4-FFF2-40B4-BE49-F238E27FC236}">
                <a16:creationId xmlns:a16="http://schemas.microsoft.com/office/drawing/2014/main" id="{DFB6CDF7-BC6B-4A29-9FDE-A66B6489A3D9}"/>
              </a:ext>
            </a:extLst>
          </p:cNvPr>
          <p:cNvSpPr txBox="1"/>
          <p:nvPr/>
        </p:nvSpPr>
        <p:spPr>
          <a:xfrm>
            <a:off x="9176498" y="1533889"/>
            <a:ext cx="2740397" cy="4801314"/>
          </a:xfrm>
          <a:prstGeom prst="rect">
            <a:avLst/>
          </a:prstGeom>
          <a:noFill/>
        </p:spPr>
        <p:txBody>
          <a:bodyPr wrap="square">
            <a:spAutoFit/>
          </a:bodyPr>
          <a:lstStyle/>
          <a:p>
            <a:r>
              <a:rPr lang="en-AU"/>
              <a:t>Discussion questions</a:t>
            </a:r>
          </a:p>
          <a:p>
            <a:endParaRPr lang="en-AU"/>
          </a:p>
          <a:p>
            <a:pPr marL="285750" indent="-285750">
              <a:buFont typeface="Arial" panose="020B0604020202020204" pitchFamily="34" charset="0"/>
              <a:buChar char="•"/>
            </a:pPr>
            <a:r>
              <a:rPr lang="en-AU"/>
              <a:t>Why are there multiple ways to track ENSO?</a:t>
            </a:r>
          </a:p>
          <a:p>
            <a:pPr marL="285750" indent="-285750">
              <a:buFont typeface="Arial" panose="020B0604020202020204" pitchFamily="34" charset="0"/>
              <a:buChar char="•"/>
            </a:pPr>
            <a:endParaRPr lang="en-AU"/>
          </a:p>
          <a:p>
            <a:pPr marL="285750" indent="-285750">
              <a:buFont typeface="Arial" panose="020B0604020202020204" pitchFamily="34" charset="0"/>
              <a:buChar char="•"/>
            </a:pPr>
            <a:r>
              <a:rPr lang="en-AU"/>
              <a:t>What role do the trade winds have in sea surface temperatures and rainfall?</a:t>
            </a:r>
          </a:p>
          <a:p>
            <a:pPr marL="285750" indent="-285750">
              <a:buFont typeface="Arial" panose="020B0604020202020204" pitchFamily="34" charset="0"/>
              <a:buChar char="•"/>
            </a:pPr>
            <a:endParaRPr lang="en-AU"/>
          </a:p>
          <a:p>
            <a:pPr marL="285750" indent="-285750">
              <a:buFont typeface="Arial" panose="020B0604020202020204" pitchFamily="34" charset="0"/>
              <a:buChar char="•"/>
            </a:pPr>
            <a:r>
              <a:rPr lang="en-AU"/>
              <a:t>How would you plan for a La Niña event?</a:t>
            </a:r>
          </a:p>
          <a:p>
            <a:pPr marL="285750" indent="-285750">
              <a:buFont typeface="Arial" panose="020B0604020202020204" pitchFamily="34" charset="0"/>
              <a:buChar char="•"/>
            </a:pPr>
            <a:endParaRPr lang="en-AU"/>
          </a:p>
          <a:p>
            <a:pPr marL="285750" indent="-285750">
              <a:buFont typeface="Arial" panose="020B0604020202020204" pitchFamily="34" charset="0"/>
              <a:buChar char="•"/>
            </a:pPr>
            <a:r>
              <a:rPr lang="en-AU"/>
              <a:t>Would your country have more tropical cyclones during El Niño or La Niña?</a:t>
            </a:r>
          </a:p>
        </p:txBody>
      </p:sp>
      <p:sp>
        <p:nvSpPr>
          <p:cNvPr id="7" name="Title 1">
            <a:extLst>
              <a:ext uri="{FF2B5EF4-FFF2-40B4-BE49-F238E27FC236}">
                <a16:creationId xmlns:a16="http://schemas.microsoft.com/office/drawing/2014/main" id="{B6806C64-9479-4100-AE77-2567092E97D3}"/>
              </a:ext>
            </a:extLst>
          </p:cNvPr>
          <p:cNvSpPr txBox="1">
            <a:spLocks/>
          </p:cNvSpPr>
          <p:nvPr/>
        </p:nvSpPr>
        <p:spPr>
          <a:xfrm>
            <a:off x="1399304" y="234759"/>
            <a:ext cx="10430746" cy="1049235"/>
          </a:xfrm>
          <a:prstGeom prst="rect">
            <a:avLst/>
          </a:prstGeom>
        </p:spPr>
        <p:txBody>
          <a:bodyP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3200" b="1">
                <a:solidFill>
                  <a:srgbClr val="006699"/>
                </a:solidFill>
                <a:latin typeface="Arial" panose="020B0604020202020204" pitchFamily="34" charset="0"/>
              </a:rPr>
              <a:t>Tracking &amp; Monitoring ENSO Summary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F8F1803E-8957-440A-B7F7-7862F583F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47" y="1581873"/>
            <a:ext cx="6591300" cy="4445000"/>
          </a:xfrm>
          <a:prstGeom prst="rect">
            <a:avLst/>
          </a:prstGeom>
        </p:spPr>
      </p:pic>
      <p:sp>
        <p:nvSpPr>
          <p:cNvPr id="6" name="TextBox 5">
            <a:extLst>
              <a:ext uri="{FF2B5EF4-FFF2-40B4-BE49-F238E27FC236}">
                <a16:creationId xmlns:a16="http://schemas.microsoft.com/office/drawing/2014/main" id="{A808DFB3-922C-4EA5-95A9-40128ECAD824}"/>
              </a:ext>
            </a:extLst>
          </p:cNvPr>
          <p:cNvSpPr txBox="1"/>
          <p:nvPr/>
        </p:nvSpPr>
        <p:spPr>
          <a:xfrm>
            <a:off x="7703362" y="1265217"/>
            <a:ext cx="4488638" cy="5078313"/>
          </a:xfrm>
          <a:prstGeom prst="rect">
            <a:avLst/>
          </a:prstGeom>
          <a:noFill/>
        </p:spPr>
        <p:txBody>
          <a:bodyPr wrap="square">
            <a:spAutoFit/>
          </a:bodyPr>
          <a:lstStyle/>
          <a:p>
            <a:pPr marL="285750" indent="-285750">
              <a:buFont typeface="Arial" panose="020B0604020202020204" pitchFamily="34" charset="0"/>
              <a:buChar char="•"/>
            </a:pPr>
            <a:r>
              <a:rPr lang="en-AU"/>
              <a:t>Starts over western Indian Ocean and moves east over the western and central tropical Pacific.</a:t>
            </a:r>
          </a:p>
          <a:p>
            <a:pPr marL="285750" indent="-285750">
              <a:buFont typeface="Arial" panose="020B0604020202020204" pitchFamily="34" charset="0"/>
              <a:buChar char="•"/>
            </a:pPr>
            <a:endParaRPr lang="en-AU"/>
          </a:p>
          <a:p>
            <a:pPr marL="285750" indent="-285750">
              <a:buFont typeface="Arial" panose="020B0604020202020204" pitchFamily="34" charset="0"/>
              <a:buChar char="•"/>
            </a:pPr>
            <a:r>
              <a:rPr lang="en-AU"/>
              <a:t>Features enhanced rainfall followed by a dry phase</a:t>
            </a:r>
          </a:p>
          <a:p>
            <a:pPr marL="285750" indent="-285750">
              <a:buFont typeface="Arial" panose="020B0604020202020204" pitchFamily="34" charset="0"/>
              <a:buChar char="•"/>
            </a:pPr>
            <a:endParaRPr lang="en-AU"/>
          </a:p>
          <a:p>
            <a:pPr marL="285750" indent="-285750">
              <a:buFont typeface="Arial" panose="020B0604020202020204" pitchFamily="34" charset="0"/>
              <a:buChar char="•"/>
            </a:pPr>
            <a:r>
              <a:rPr lang="en-AU"/>
              <a:t>Cycle around the globe lasts 30</a:t>
            </a:r>
            <a:r>
              <a:rPr lang="en-AU" altLang="en-US"/>
              <a:t>–</a:t>
            </a:r>
            <a:r>
              <a:rPr lang="en-AU"/>
              <a:t>60 days</a:t>
            </a:r>
          </a:p>
          <a:p>
            <a:pPr marL="285750" indent="-285750">
              <a:buFont typeface="Arial" panose="020B0604020202020204" pitchFamily="34" charset="0"/>
              <a:buChar char="•"/>
            </a:pPr>
            <a:endParaRPr lang="en-AU"/>
          </a:p>
          <a:p>
            <a:pPr marL="285750" indent="-285750">
              <a:buFont typeface="Arial" panose="020B0604020202020204" pitchFamily="34" charset="0"/>
              <a:buChar char="•"/>
            </a:pPr>
            <a:r>
              <a:rPr lang="en-AU" b="1"/>
              <a:t>Brings active and break phases of the monsoon or wet season</a:t>
            </a:r>
          </a:p>
          <a:p>
            <a:pPr marL="285750" indent="-285750">
              <a:buFont typeface="Arial" panose="020B0604020202020204" pitchFamily="34" charset="0"/>
              <a:buChar char="•"/>
            </a:pPr>
            <a:endParaRPr lang="en-AU" b="1"/>
          </a:p>
          <a:p>
            <a:pPr marL="285750" indent="-285750">
              <a:buFont typeface="Arial" panose="020B0604020202020204" pitchFamily="34" charset="0"/>
              <a:buChar char="•"/>
            </a:pPr>
            <a:r>
              <a:rPr lang="en-AU" b="1"/>
              <a:t>Increased chance of Tropical Cyclones</a:t>
            </a:r>
          </a:p>
          <a:p>
            <a:pPr marL="285750" indent="-285750">
              <a:buFont typeface="Arial" panose="020B0604020202020204" pitchFamily="34" charset="0"/>
              <a:buChar char="•"/>
            </a:pPr>
            <a:endParaRPr lang="en-AU"/>
          </a:p>
          <a:p>
            <a:pPr marL="285750" indent="-285750">
              <a:buFont typeface="Arial" panose="020B0604020202020204" pitchFamily="34" charset="0"/>
              <a:buChar char="•"/>
            </a:pPr>
            <a:r>
              <a:rPr lang="en-AU"/>
              <a:t>Winds from MJO can help El Niño development</a:t>
            </a:r>
          </a:p>
          <a:p>
            <a:pPr marL="285750" indent="-285750">
              <a:buFont typeface="Arial" panose="020B0604020202020204" pitchFamily="34" charset="0"/>
              <a:buChar char="•"/>
            </a:pPr>
            <a:endParaRPr lang="en-AU"/>
          </a:p>
          <a:p>
            <a:pPr marL="285750" indent="-285750">
              <a:buFont typeface="Arial" panose="020B0604020202020204" pitchFamily="34" charset="0"/>
              <a:buChar char="•"/>
            </a:pPr>
            <a:r>
              <a:rPr lang="en-AU"/>
              <a:t>More active in southern summer/autumn</a:t>
            </a:r>
          </a:p>
        </p:txBody>
      </p:sp>
      <p:sp>
        <p:nvSpPr>
          <p:cNvPr id="7" name="Title 1">
            <a:extLst>
              <a:ext uri="{FF2B5EF4-FFF2-40B4-BE49-F238E27FC236}">
                <a16:creationId xmlns:a16="http://schemas.microsoft.com/office/drawing/2014/main" id="{0F6B0D10-3C3D-4E95-95A6-78FE385FB591}"/>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US" altLang="en-US" sz="3200" b="1" dirty="0">
                <a:solidFill>
                  <a:srgbClr val="006699"/>
                </a:solidFill>
                <a:latin typeface="Arial" panose="020B0604020202020204" pitchFamily="34" charset="0"/>
                <a:ea typeface="ＭＳ Ｐゴシック" panose="020B0600070205080204" pitchFamily="34" charset="-128"/>
                <a:cs typeface="+mn-cs"/>
              </a:rPr>
              <a:t>The Madden-Julian Oscillation (MJO)</a:t>
            </a:r>
            <a:endParaRPr lang="en-AU" dirty="0"/>
          </a:p>
        </p:txBody>
      </p:sp>
      <p:pic>
        <p:nvPicPr>
          <p:cNvPr id="8" name="Picture 7">
            <a:extLst>
              <a:ext uri="{FF2B5EF4-FFF2-40B4-BE49-F238E27FC236}">
                <a16:creationId xmlns:a16="http://schemas.microsoft.com/office/drawing/2014/main" id="{CAED77A2-EFAE-48DF-AC23-8FA984AAF19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809" y="197516"/>
            <a:ext cx="1329197" cy="1019051"/>
          </a:xfrm>
          <a:prstGeom prst="rect">
            <a:avLst/>
          </a:prstGeom>
        </p:spPr>
      </p:pic>
      <p:sp>
        <p:nvSpPr>
          <p:cNvPr id="9" name="Title 1">
            <a:extLst>
              <a:ext uri="{FF2B5EF4-FFF2-40B4-BE49-F238E27FC236}">
                <a16:creationId xmlns:a16="http://schemas.microsoft.com/office/drawing/2014/main" id="{444A5A45-2E89-4A23-9AFC-02444A592BEE}"/>
              </a:ext>
            </a:extLst>
          </p:cNvPr>
          <p:cNvSpPr txBox="1">
            <a:spLocks/>
          </p:cNvSpPr>
          <p:nvPr/>
        </p:nvSpPr>
        <p:spPr>
          <a:xfrm>
            <a:off x="135809" y="6607303"/>
            <a:ext cx="3980987" cy="250697"/>
          </a:xfrm>
          <a:prstGeom prst="rect">
            <a:avLst/>
          </a:prstGeom>
        </p:spPr>
        <p:txBody>
          <a:bodyPr vert="horz" lIns="91440" tIns="45720" rIns="91440" bIns="45720" rtlCol="0" anchor="t">
            <a:normAutofit lnSpcReduction="10000"/>
          </a:bodyPr>
          <a:lstStyle>
            <a:lvl1pPr algn="l" rtl="0" eaLnBrk="1" fontAlgn="base" hangingPunct="1">
              <a:lnSpc>
                <a:spcPct val="90000"/>
              </a:lnSpc>
              <a:spcBef>
                <a:spcPct val="0"/>
              </a:spcBef>
              <a:spcAft>
                <a:spcPct val="0"/>
              </a:spcAft>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vl2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pPr algn="l">
              <a:defRPr/>
            </a:pPr>
            <a:r>
              <a:rPr lang="en-US" sz="1200" b="0">
                <a:solidFill>
                  <a:schemeClr val="tx1">
                    <a:lumMod val="50000"/>
                    <a:lumOff val="50000"/>
                  </a:schemeClr>
                </a:solidFill>
                <a:latin typeface="+mj-lt"/>
              </a:rPr>
              <a:t>© Commonwealth of Australia 2021. Bureau of Meteorology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A36C94-945B-49FD-BA76-DDA8CA819264}"/>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US" altLang="en-US" sz="3200" b="1">
                <a:solidFill>
                  <a:srgbClr val="006699"/>
                </a:solidFill>
                <a:latin typeface="Arial" panose="020B0604020202020204" pitchFamily="34" charset="0"/>
                <a:ea typeface="ＭＳ Ｐゴシック" panose="020B0600070205080204" pitchFamily="34" charset="-128"/>
                <a:cs typeface="+mn-cs"/>
              </a:rPr>
              <a:t>The Madden-Julian Oscillation (MJO)</a:t>
            </a:r>
            <a:endParaRPr lang="en-AU"/>
          </a:p>
        </p:txBody>
      </p:sp>
      <p:sp>
        <p:nvSpPr>
          <p:cNvPr id="5" name="TextBox 4">
            <a:extLst>
              <a:ext uri="{FF2B5EF4-FFF2-40B4-BE49-F238E27FC236}">
                <a16:creationId xmlns:a16="http://schemas.microsoft.com/office/drawing/2014/main" id="{AE275E43-07C4-4132-9CD9-C750D74D8158}"/>
              </a:ext>
            </a:extLst>
          </p:cNvPr>
          <p:cNvSpPr txBox="1"/>
          <p:nvPr/>
        </p:nvSpPr>
        <p:spPr>
          <a:xfrm>
            <a:off x="2307493" y="5688595"/>
            <a:ext cx="6437923" cy="369332"/>
          </a:xfrm>
          <a:prstGeom prst="rect">
            <a:avLst/>
          </a:prstGeom>
          <a:noFill/>
        </p:spPr>
        <p:txBody>
          <a:bodyPr wrap="square">
            <a:spAutoFit/>
          </a:bodyPr>
          <a:lstStyle/>
          <a:p>
            <a:r>
              <a:rPr lang="en-AU" dirty="0"/>
              <a:t>Video - https://www.climatekelpie.com.au/index.php/climatedogs/</a:t>
            </a:r>
          </a:p>
        </p:txBody>
      </p:sp>
      <p:pic>
        <p:nvPicPr>
          <p:cNvPr id="2050" name="Picture 2" descr="Climate Kelpie">
            <a:extLst>
              <a:ext uri="{FF2B5EF4-FFF2-40B4-BE49-F238E27FC236}">
                <a16:creationId xmlns:a16="http://schemas.microsoft.com/office/drawing/2014/main" id="{A684F003-DABE-4DED-B572-E73ADA95A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115" y="1283994"/>
            <a:ext cx="7707254" cy="433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474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limateDrivers pacific_web/mjo/mjo_rmm.obs">
            <a:extLst>
              <a:ext uri="{FF2B5EF4-FFF2-40B4-BE49-F238E27FC236}">
                <a16:creationId xmlns:a16="http://schemas.microsoft.com/office/drawing/2014/main" id="{815F1B42-87B3-45A6-8F48-0795250D0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31" y="787477"/>
            <a:ext cx="5508904" cy="58530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C8253AC-787C-4E63-9463-B301A5906D87}"/>
              </a:ext>
            </a:extLst>
          </p:cNvPr>
          <p:cNvSpPr txBox="1"/>
          <p:nvPr/>
        </p:nvSpPr>
        <p:spPr>
          <a:xfrm>
            <a:off x="5920269" y="1256580"/>
            <a:ext cx="6007272" cy="2640723"/>
          </a:xfrm>
          <a:prstGeom prst="rect">
            <a:avLst/>
          </a:prstGeom>
          <a:noFill/>
        </p:spPr>
        <p:txBody>
          <a:bodyPr wrap="square">
            <a:spAutoFit/>
          </a:bodyPr>
          <a:lstStyle/>
          <a:p>
            <a:pPr eaLnBrk="1" hangingPunct="1"/>
            <a:r>
              <a:rPr lang="en-AU" altLang="en-US" b="1"/>
              <a:t>MJO Phase Diagram – 40 days</a:t>
            </a:r>
          </a:p>
          <a:p>
            <a:pPr eaLnBrk="1" hangingPunct="1"/>
            <a:endParaRPr lang="en-AU" altLang="en-US" b="1">
              <a:solidFill>
                <a:srgbClr val="C00000"/>
              </a:solidFill>
            </a:endParaRPr>
          </a:p>
          <a:p>
            <a:pPr marL="285750" indent="-285750" eaLnBrk="1" hangingPunct="1">
              <a:lnSpc>
                <a:spcPct val="90000"/>
              </a:lnSpc>
              <a:buFont typeface="Arial" panose="020B0604020202020204" pitchFamily="34" charset="0"/>
              <a:buChar char="•"/>
            </a:pPr>
            <a:r>
              <a:rPr lang="en-US" altLang="en-US" sz="1800"/>
              <a:t>Uses wind and cloud observations</a:t>
            </a:r>
          </a:p>
          <a:p>
            <a:pPr marL="285750" indent="-285750" eaLnBrk="1" hangingPunct="1">
              <a:lnSpc>
                <a:spcPct val="90000"/>
              </a:lnSpc>
              <a:buFont typeface="Arial" panose="020B0604020202020204" pitchFamily="34" charset="0"/>
              <a:buChar char="•"/>
            </a:pPr>
            <a:endParaRPr lang="en-US" altLang="en-US"/>
          </a:p>
          <a:p>
            <a:pPr marL="285750" indent="-285750" eaLnBrk="1" hangingPunct="1">
              <a:lnSpc>
                <a:spcPct val="90000"/>
              </a:lnSpc>
              <a:buFont typeface="Arial" panose="020B0604020202020204" pitchFamily="34" charset="0"/>
              <a:buChar char="•"/>
            </a:pPr>
            <a:r>
              <a:rPr lang="en-US" altLang="en-US" sz="1800"/>
              <a:t>Daily strength of wind and cloud are calculated and plotted as a point on diagram. T</a:t>
            </a:r>
            <a:r>
              <a:rPr lang="en-AU" altLang="en-US" sz="1800"/>
              <a:t>he </a:t>
            </a:r>
            <a:r>
              <a:rPr lang="en-AU" altLang="en-US" b="1">
                <a:solidFill>
                  <a:srgbClr val="C00000"/>
                </a:solidFill>
              </a:rPr>
              <a:t>small numbers </a:t>
            </a:r>
            <a:r>
              <a:rPr lang="en-AU" altLang="en-US" sz="1800"/>
              <a:t>are the </a:t>
            </a:r>
            <a:r>
              <a:rPr lang="en-AU" altLang="en-US" b="1">
                <a:solidFill>
                  <a:srgbClr val="C00000"/>
                </a:solidFill>
              </a:rPr>
              <a:t>dates</a:t>
            </a:r>
            <a:r>
              <a:rPr lang="en-AU" altLang="en-US" sz="1800"/>
              <a:t>. </a:t>
            </a:r>
            <a:r>
              <a:rPr lang="en-AU" altLang="en-US" b="1">
                <a:solidFill>
                  <a:srgbClr val="C00000"/>
                </a:solidFill>
              </a:rPr>
              <a:t>New colour </a:t>
            </a:r>
            <a:r>
              <a:rPr lang="en-AU" altLang="en-US" sz="1800"/>
              <a:t>for </a:t>
            </a:r>
            <a:r>
              <a:rPr lang="en-AU" altLang="en-US" sz="1800" b="1">
                <a:solidFill>
                  <a:srgbClr val="00B050"/>
                </a:solidFill>
              </a:rPr>
              <a:t>each</a:t>
            </a:r>
            <a:r>
              <a:rPr lang="en-AU" altLang="en-US" sz="1800"/>
              <a:t> </a:t>
            </a:r>
            <a:r>
              <a:rPr lang="en-AU" altLang="en-US" sz="1800" b="1">
                <a:solidFill>
                  <a:srgbClr val="0070C0"/>
                </a:solidFill>
              </a:rPr>
              <a:t>month</a:t>
            </a:r>
            <a:r>
              <a:rPr lang="en-AU" altLang="en-US" sz="1800"/>
              <a:t>.</a:t>
            </a:r>
          </a:p>
          <a:p>
            <a:pPr marL="285750" indent="-285750" eaLnBrk="1" hangingPunct="1">
              <a:lnSpc>
                <a:spcPct val="90000"/>
              </a:lnSpc>
              <a:buFont typeface="Arial" panose="020B0604020202020204" pitchFamily="34" charset="0"/>
              <a:buChar char="•"/>
            </a:pPr>
            <a:endParaRPr lang="en-AU" altLang="en-US" sz="1800"/>
          </a:p>
          <a:p>
            <a:pPr marL="285750" indent="-285750" eaLnBrk="1" hangingPunct="1">
              <a:lnSpc>
                <a:spcPct val="90000"/>
              </a:lnSpc>
              <a:buFont typeface="Arial" panose="020B0604020202020204" pitchFamily="34" charset="0"/>
              <a:buChar char="•"/>
            </a:pPr>
            <a:r>
              <a:rPr lang="en-AU" altLang="en-US" sz="1800"/>
              <a:t>An </a:t>
            </a:r>
            <a:r>
              <a:rPr lang="en-AU" altLang="en-US" b="1">
                <a:solidFill>
                  <a:srgbClr val="C00000"/>
                </a:solidFill>
              </a:rPr>
              <a:t>active</a:t>
            </a:r>
            <a:r>
              <a:rPr lang="en-AU" altLang="en-US" sz="1800"/>
              <a:t> period of the MJO is when the points form an </a:t>
            </a:r>
            <a:r>
              <a:rPr lang="en-AU" altLang="en-US" b="1">
                <a:solidFill>
                  <a:srgbClr val="C00000"/>
                </a:solidFill>
              </a:rPr>
              <a:t>anti-clockwise</a:t>
            </a:r>
            <a:r>
              <a:rPr lang="en-AU" altLang="en-US" sz="1800"/>
              <a:t> spiral </a:t>
            </a:r>
            <a:r>
              <a:rPr lang="en-AU" altLang="en-US" b="1">
                <a:solidFill>
                  <a:srgbClr val="C00000"/>
                </a:solidFill>
              </a:rPr>
              <a:t>outside</a:t>
            </a:r>
            <a:r>
              <a:rPr lang="en-AU" altLang="en-US" sz="1800"/>
              <a:t> the centre circle.</a:t>
            </a:r>
            <a:endParaRPr lang="en-US" altLang="en-US" sz="1800"/>
          </a:p>
        </p:txBody>
      </p:sp>
      <p:grpSp>
        <p:nvGrpSpPr>
          <p:cNvPr id="14" name="Group 13">
            <a:extLst>
              <a:ext uri="{FF2B5EF4-FFF2-40B4-BE49-F238E27FC236}">
                <a16:creationId xmlns:a16="http://schemas.microsoft.com/office/drawing/2014/main" id="{A1FF045D-5ED1-4CDB-A117-7958FF01A620}"/>
              </a:ext>
            </a:extLst>
          </p:cNvPr>
          <p:cNvGrpSpPr/>
          <p:nvPr/>
        </p:nvGrpSpPr>
        <p:grpSpPr>
          <a:xfrm>
            <a:off x="3375212" y="3769406"/>
            <a:ext cx="8552329" cy="1089529"/>
            <a:chOff x="3375212" y="3769406"/>
            <a:chExt cx="8552329" cy="1089529"/>
          </a:xfrm>
        </p:grpSpPr>
        <p:sp>
          <p:nvSpPr>
            <p:cNvPr id="13" name="TextBox 12">
              <a:extLst>
                <a:ext uri="{FF2B5EF4-FFF2-40B4-BE49-F238E27FC236}">
                  <a16:creationId xmlns:a16="http://schemas.microsoft.com/office/drawing/2014/main" id="{E2B328D9-2817-47C5-8120-B627C374B0BF}"/>
                </a:ext>
              </a:extLst>
            </p:cNvPr>
            <p:cNvSpPr txBox="1"/>
            <p:nvPr/>
          </p:nvSpPr>
          <p:spPr>
            <a:xfrm>
              <a:off x="5920269" y="3769406"/>
              <a:ext cx="6007272" cy="1089529"/>
            </a:xfrm>
            <a:prstGeom prst="rect">
              <a:avLst/>
            </a:prstGeom>
            <a:noFill/>
          </p:spPr>
          <p:txBody>
            <a:bodyPr wrap="square">
              <a:spAutoFit/>
            </a:bodyPr>
            <a:lstStyle/>
            <a:p>
              <a:pPr marL="285750" indent="-285750" eaLnBrk="1" hangingPunct="1">
                <a:lnSpc>
                  <a:spcPct val="90000"/>
                </a:lnSpc>
                <a:buFont typeface="Arial" panose="020B0604020202020204" pitchFamily="34" charset="0"/>
                <a:buChar char="•"/>
              </a:pPr>
              <a:endParaRPr lang="en-AU" altLang="en-US"/>
            </a:p>
            <a:p>
              <a:pPr marL="285750" indent="-285750" eaLnBrk="1" hangingPunct="1">
                <a:lnSpc>
                  <a:spcPct val="90000"/>
                </a:lnSpc>
                <a:buFont typeface="Arial" panose="020B0604020202020204" pitchFamily="34" charset="0"/>
                <a:buChar char="•"/>
              </a:pPr>
              <a:r>
                <a:rPr lang="en-AU" altLang="en-US" sz="1800"/>
                <a:t>The centre circle represents a weak or non-existent MJO signal. This example is a weak MJO</a:t>
              </a:r>
            </a:p>
            <a:p>
              <a:pPr marL="285750" indent="-285750" eaLnBrk="1" hangingPunct="1">
                <a:lnSpc>
                  <a:spcPct val="90000"/>
                </a:lnSpc>
                <a:buFont typeface="Arial" panose="020B0604020202020204" pitchFamily="34" charset="0"/>
                <a:buChar char="•"/>
              </a:pPr>
              <a:endParaRPr lang="en-AU" altLang="en-US"/>
            </a:p>
          </p:txBody>
        </p:sp>
        <p:cxnSp>
          <p:nvCxnSpPr>
            <p:cNvPr id="8" name="Straight Connector 7">
              <a:extLst>
                <a:ext uri="{FF2B5EF4-FFF2-40B4-BE49-F238E27FC236}">
                  <a16:creationId xmlns:a16="http://schemas.microsoft.com/office/drawing/2014/main" id="{EF113A9A-AD3D-40C5-A169-FC571BDE7B30}"/>
                </a:ext>
              </a:extLst>
            </p:cNvPr>
            <p:cNvCxnSpPr>
              <a:cxnSpLocks/>
            </p:cNvCxnSpPr>
            <p:nvPr/>
          </p:nvCxnSpPr>
          <p:spPr>
            <a:xfrm flipH="1">
              <a:off x="3375212" y="4453496"/>
              <a:ext cx="2823715" cy="1"/>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17" name="Group 16">
            <a:extLst>
              <a:ext uri="{FF2B5EF4-FFF2-40B4-BE49-F238E27FC236}">
                <a16:creationId xmlns:a16="http://schemas.microsoft.com/office/drawing/2014/main" id="{0C696C75-F299-406A-9A98-BDC4C0102609}"/>
              </a:ext>
            </a:extLst>
          </p:cNvPr>
          <p:cNvGrpSpPr/>
          <p:nvPr/>
        </p:nvGrpSpPr>
        <p:grpSpPr>
          <a:xfrm>
            <a:off x="1546412" y="3897303"/>
            <a:ext cx="10381129" cy="1474032"/>
            <a:chOff x="1546412" y="3897303"/>
            <a:chExt cx="10381129" cy="1474032"/>
          </a:xfrm>
        </p:grpSpPr>
        <p:sp>
          <p:nvSpPr>
            <p:cNvPr id="12" name="TextBox 11">
              <a:extLst>
                <a:ext uri="{FF2B5EF4-FFF2-40B4-BE49-F238E27FC236}">
                  <a16:creationId xmlns:a16="http://schemas.microsoft.com/office/drawing/2014/main" id="{89BB528D-7A1F-44BE-B369-B3DDB723F67E}"/>
                </a:ext>
              </a:extLst>
            </p:cNvPr>
            <p:cNvSpPr txBox="1"/>
            <p:nvPr/>
          </p:nvSpPr>
          <p:spPr>
            <a:xfrm>
              <a:off x="5920269" y="4531105"/>
              <a:ext cx="6007272" cy="840230"/>
            </a:xfrm>
            <a:prstGeom prst="rect">
              <a:avLst/>
            </a:prstGeom>
            <a:noFill/>
          </p:spPr>
          <p:txBody>
            <a:bodyPr wrap="square">
              <a:spAutoFit/>
            </a:bodyPr>
            <a:lstStyle/>
            <a:p>
              <a:pPr eaLnBrk="1" hangingPunct="1">
                <a:lnSpc>
                  <a:spcPct val="90000"/>
                </a:lnSpc>
              </a:pPr>
              <a:endParaRPr lang="en-AU" altLang="en-US"/>
            </a:p>
            <a:p>
              <a:pPr marL="285750" indent="-285750" eaLnBrk="1" hangingPunct="1">
                <a:lnSpc>
                  <a:spcPct val="90000"/>
                </a:lnSpc>
                <a:buFont typeface="Arial" panose="020B0604020202020204" pitchFamily="34" charset="0"/>
                <a:buChar char="•"/>
              </a:pPr>
              <a:r>
                <a:rPr lang="en-AU" altLang="en-US" sz="1800"/>
                <a:t>The edges of the diagram represents stronger MJO. This is an example of a strong MJO. </a:t>
              </a:r>
              <a:endParaRPr lang="en-US" altLang="en-US" sz="1800"/>
            </a:p>
          </p:txBody>
        </p:sp>
        <p:cxnSp>
          <p:nvCxnSpPr>
            <p:cNvPr id="20" name="Straight Connector 19">
              <a:extLst>
                <a:ext uri="{FF2B5EF4-FFF2-40B4-BE49-F238E27FC236}">
                  <a16:creationId xmlns:a16="http://schemas.microsoft.com/office/drawing/2014/main" id="{67560126-1759-4EB6-821C-EB8E140F4549}"/>
                </a:ext>
              </a:extLst>
            </p:cNvPr>
            <p:cNvCxnSpPr>
              <a:cxnSpLocks/>
            </p:cNvCxnSpPr>
            <p:nvPr/>
          </p:nvCxnSpPr>
          <p:spPr>
            <a:xfrm flipH="1" flipV="1">
              <a:off x="1546412" y="3897303"/>
              <a:ext cx="4652515" cy="961632"/>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1" name="Title 1">
            <a:extLst>
              <a:ext uri="{FF2B5EF4-FFF2-40B4-BE49-F238E27FC236}">
                <a16:creationId xmlns:a16="http://schemas.microsoft.com/office/drawing/2014/main" id="{D75360BF-02C3-4DA6-A5B8-B24538AD7FDD}"/>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US" altLang="en-US" sz="3200" b="1">
                <a:solidFill>
                  <a:srgbClr val="006699"/>
                </a:solidFill>
                <a:latin typeface="Arial" panose="020B0604020202020204" pitchFamily="34" charset="0"/>
                <a:ea typeface="ＭＳ Ｐゴシック" panose="020B0600070205080204" pitchFamily="34" charset="-128"/>
                <a:cs typeface="+mn-cs"/>
              </a:rPr>
              <a:t>Monitoring Madden-Julian Oscillation (MJO)</a:t>
            </a:r>
            <a:endParaRPr lang="en-AU"/>
          </a:p>
        </p:txBody>
      </p:sp>
    </p:spTree>
    <p:extLst>
      <p:ext uri="{BB962C8B-B14F-4D97-AF65-F5344CB8AC3E}">
        <p14:creationId xmlns:p14="http://schemas.microsoft.com/office/powerpoint/2010/main" val="367681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468756-028B-4E39-A0D2-20C2F67C12FE}"/>
              </a:ext>
            </a:extLst>
          </p:cNvPr>
          <p:cNvPicPr>
            <a:picLocks noChangeAspect="1"/>
          </p:cNvPicPr>
          <p:nvPr/>
        </p:nvPicPr>
        <p:blipFill>
          <a:blip r:embed="rId3"/>
          <a:stretch>
            <a:fillRect/>
          </a:stretch>
        </p:blipFill>
        <p:spPr>
          <a:xfrm>
            <a:off x="1470662" y="993775"/>
            <a:ext cx="4136136" cy="5766054"/>
          </a:xfrm>
          <a:prstGeom prst="rect">
            <a:avLst/>
          </a:prstGeom>
        </p:spPr>
      </p:pic>
      <p:sp>
        <p:nvSpPr>
          <p:cNvPr id="10" name="TextBox 9">
            <a:extLst>
              <a:ext uri="{FF2B5EF4-FFF2-40B4-BE49-F238E27FC236}">
                <a16:creationId xmlns:a16="http://schemas.microsoft.com/office/drawing/2014/main" id="{F7CC57EA-D903-487E-9C9C-F00B16DB75C4}"/>
              </a:ext>
            </a:extLst>
          </p:cNvPr>
          <p:cNvSpPr txBox="1"/>
          <p:nvPr/>
        </p:nvSpPr>
        <p:spPr>
          <a:xfrm>
            <a:off x="6139764" y="1606960"/>
            <a:ext cx="5519270" cy="4884414"/>
          </a:xfrm>
          <a:prstGeom prst="rect">
            <a:avLst/>
          </a:prstGeom>
          <a:noFill/>
        </p:spPr>
        <p:txBody>
          <a:bodyPr wrap="square" rtlCol="0">
            <a:spAutoFit/>
          </a:bodyPr>
          <a:lstStyle/>
          <a:p>
            <a:pPr eaLnBrk="1" hangingPunct="1"/>
            <a:r>
              <a:rPr lang="en-AU" altLang="en-US" b="1"/>
              <a:t>MJO Time-Longitude Plot</a:t>
            </a:r>
          </a:p>
          <a:p>
            <a:pPr eaLnBrk="1" hangingPunct="1"/>
            <a:endParaRPr lang="en-AU" altLang="en-US" b="1">
              <a:solidFill>
                <a:srgbClr val="C00000"/>
              </a:solidFill>
            </a:endParaRPr>
          </a:p>
          <a:p>
            <a:pPr eaLnBrk="1" hangingPunct="1">
              <a:lnSpc>
                <a:spcPct val="90000"/>
              </a:lnSpc>
            </a:pPr>
            <a:r>
              <a:rPr lang="en-AU" altLang="en-US" sz="1800" b="1">
                <a:solidFill>
                  <a:srgbClr val="C00000"/>
                </a:solidFill>
              </a:rPr>
              <a:t>Brown</a:t>
            </a:r>
            <a:r>
              <a:rPr lang="en-AU" altLang="en-US" sz="1800"/>
              <a:t>/Yellow = </a:t>
            </a:r>
            <a:r>
              <a:rPr lang="en-AU" altLang="en-US" b="1">
                <a:solidFill>
                  <a:srgbClr val="C00000"/>
                </a:solidFill>
              </a:rPr>
              <a:t>less cloud </a:t>
            </a:r>
            <a:r>
              <a:rPr lang="en-AU" altLang="en-US" sz="1800"/>
              <a:t>and rain than normal</a:t>
            </a:r>
          </a:p>
          <a:p>
            <a:pPr eaLnBrk="1" hangingPunct="1">
              <a:lnSpc>
                <a:spcPct val="90000"/>
              </a:lnSpc>
            </a:pPr>
            <a:endParaRPr lang="en-AU" altLang="en-US"/>
          </a:p>
          <a:p>
            <a:pPr eaLnBrk="1" hangingPunct="1">
              <a:lnSpc>
                <a:spcPct val="90000"/>
              </a:lnSpc>
            </a:pPr>
            <a:r>
              <a:rPr lang="en-AU" altLang="en-US" b="1">
                <a:solidFill>
                  <a:srgbClr val="C00000"/>
                </a:solidFill>
              </a:rPr>
              <a:t>Green</a:t>
            </a:r>
            <a:r>
              <a:rPr lang="en-AU" altLang="en-US" sz="1800"/>
              <a:t>/Blue = </a:t>
            </a:r>
            <a:r>
              <a:rPr lang="en-AU" altLang="en-US" b="1">
                <a:solidFill>
                  <a:srgbClr val="C00000"/>
                </a:solidFill>
              </a:rPr>
              <a:t>more cloud </a:t>
            </a:r>
            <a:r>
              <a:rPr lang="en-AU" altLang="en-US" sz="1800"/>
              <a:t>and rain than normal</a:t>
            </a:r>
          </a:p>
          <a:p>
            <a:pPr eaLnBrk="1" hangingPunct="1">
              <a:lnSpc>
                <a:spcPct val="90000"/>
              </a:lnSpc>
            </a:pPr>
            <a:endParaRPr lang="en-AU" altLang="en-US" sz="1800"/>
          </a:p>
          <a:p>
            <a:pPr eaLnBrk="1" hangingPunct="1">
              <a:lnSpc>
                <a:spcPct val="90000"/>
              </a:lnSpc>
            </a:pPr>
            <a:r>
              <a:rPr lang="en-AU" altLang="en-US" sz="1800"/>
              <a:t>Time runs down the page </a:t>
            </a:r>
          </a:p>
          <a:p>
            <a:pPr eaLnBrk="1" hangingPunct="1">
              <a:lnSpc>
                <a:spcPct val="90000"/>
              </a:lnSpc>
            </a:pPr>
            <a:endParaRPr lang="en-AU" altLang="en-US" sz="1800"/>
          </a:p>
          <a:p>
            <a:pPr eaLnBrk="1" hangingPunct="1">
              <a:lnSpc>
                <a:spcPct val="90000"/>
              </a:lnSpc>
            </a:pPr>
            <a:r>
              <a:rPr lang="en-AU" altLang="en-US" sz="1800"/>
              <a:t>Areas of high or suppressed convection move from west to east through time</a:t>
            </a:r>
          </a:p>
          <a:p>
            <a:pPr eaLnBrk="1" hangingPunct="1">
              <a:lnSpc>
                <a:spcPct val="90000"/>
              </a:lnSpc>
            </a:pPr>
            <a:endParaRPr lang="en-AU" altLang="en-US" sz="1800"/>
          </a:p>
          <a:p>
            <a:pPr eaLnBrk="1" hangingPunct="1">
              <a:lnSpc>
                <a:spcPct val="90000"/>
              </a:lnSpc>
            </a:pPr>
            <a:r>
              <a:rPr lang="en-AU" altLang="en-US" b="1">
                <a:solidFill>
                  <a:srgbClr val="C00000"/>
                </a:solidFill>
              </a:rPr>
              <a:t>Dotted black </a:t>
            </a:r>
            <a:r>
              <a:rPr lang="en-AU" altLang="en-US"/>
              <a:t>lines show the </a:t>
            </a:r>
            <a:r>
              <a:rPr lang="en-AU" altLang="en-US" b="1">
                <a:solidFill>
                  <a:srgbClr val="C00000"/>
                </a:solidFill>
              </a:rPr>
              <a:t>propagation of active</a:t>
            </a:r>
            <a:r>
              <a:rPr lang="en-AU" altLang="en-US"/>
              <a:t> (wet) phase of the MJO</a:t>
            </a:r>
          </a:p>
          <a:p>
            <a:pPr eaLnBrk="1" hangingPunct="1">
              <a:lnSpc>
                <a:spcPct val="90000"/>
              </a:lnSpc>
            </a:pPr>
            <a:endParaRPr lang="en-AU" altLang="en-US" sz="1800"/>
          </a:p>
          <a:p>
            <a:pPr eaLnBrk="1" hangingPunct="1">
              <a:lnSpc>
                <a:spcPct val="90000"/>
              </a:lnSpc>
            </a:pPr>
            <a:r>
              <a:rPr lang="en-AU" altLang="en-US" b="1">
                <a:solidFill>
                  <a:srgbClr val="C00000"/>
                </a:solidFill>
              </a:rPr>
              <a:t>Dashed black </a:t>
            </a:r>
            <a:r>
              <a:rPr lang="en-AU" altLang="en-US"/>
              <a:t>lines show the </a:t>
            </a:r>
            <a:r>
              <a:rPr lang="en-AU" altLang="en-US" b="1">
                <a:solidFill>
                  <a:srgbClr val="C00000"/>
                </a:solidFill>
              </a:rPr>
              <a:t>propagation of inactive </a:t>
            </a:r>
            <a:r>
              <a:rPr lang="en-AU" altLang="en-US"/>
              <a:t>(dry) phase of the MJO</a:t>
            </a:r>
          </a:p>
          <a:p>
            <a:pPr eaLnBrk="1" hangingPunct="1">
              <a:lnSpc>
                <a:spcPct val="90000"/>
              </a:lnSpc>
            </a:pPr>
            <a:endParaRPr lang="en-AU" altLang="en-US" sz="1800"/>
          </a:p>
          <a:p>
            <a:pPr eaLnBrk="1" hangingPunct="1">
              <a:lnSpc>
                <a:spcPct val="90000"/>
              </a:lnSpc>
            </a:pPr>
            <a:r>
              <a:rPr lang="en-AU" altLang="en-US"/>
              <a:t>200 </a:t>
            </a:r>
            <a:r>
              <a:rPr lang="en-AU" altLang="en-US" err="1"/>
              <a:t>hPa</a:t>
            </a:r>
            <a:r>
              <a:rPr lang="en-AU" altLang="en-US"/>
              <a:t> Velocity Potential is related to the amount of convergence or divergence high in the atmosphere</a:t>
            </a:r>
            <a:endParaRPr lang="en-AU" altLang="en-US" sz="1800"/>
          </a:p>
        </p:txBody>
      </p:sp>
      <p:sp>
        <p:nvSpPr>
          <p:cNvPr id="5" name="Arrow: Pentagon 4">
            <a:extLst>
              <a:ext uri="{FF2B5EF4-FFF2-40B4-BE49-F238E27FC236}">
                <a16:creationId xmlns:a16="http://schemas.microsoft.com/office/drawing/2014/main" id="{7D49F498-DAB2-4499-9E9A-F17E07864381}"/>
              </a:ext>
            </a:extLst>
          </p:cNvPr>
          <p:cNvSpPr/>
          <p:nvPr/>
        </p:nvSpPr>
        <p:spPr>
          <a:xfrm rot="5400000">
            <a:off x="-1702167" y="3682713"/>
            <a:ext cx="5138339" cy="674352"/>
          </a:xfrm>
          <a:prstGeom prst="homePlat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946E0D3C-648B-4FC0-8DF2-7FC61360A5E8}"/>
              </a:ext>
            </a:extLst>
          </p:cNvPr>
          <p:cNvSpPr txBox="1"/>
          <p:nvPr/>
        </p:nvSpPr>
        <p:spPr>
          <a:xfrm rot="16200000">
            <a:off x="-538997" y="2672053"/>
            <a:ext cx="2811999" cy="369332"/>
          </a:xfrm>
          <a:prstGeom prst="rect">
            <a:avLst/>
          </a:prstGeom>
          <a:noFill/>
        </p:spPr>
        <p:txBody>
          <a:bodyPr wrap="square" rtlCol="0">
            <a:spAutoFit/>
          </a:bodyPr>
          <a:lstStyle/>
          <a:p>
            <a:r>
              <a:rPr lang="en-AU">
                <a:solidFill>
                  <a:schemeClr val="bg1"/>
                </a:solidFill>
              </a:rPr>
              <a:t>Time</a:t>
            </a:r>
          </a:p>
        </p:txBody>
      </p:sp>
      <p:sp>
        <p:nvSpPr>
          <p:cNvPr id="8" name="Title 1">
            <a:extLst>
              <a:ext uri="{FF2B5EF4-FFF2-40B4-BE49-F238E27FC236}">
                <a16:creationId xmlns:a16="http://schemas.microsoft.com/office/drawing/2014/main" id="{4BBEEF0E-6512-4C9D-821B-E66E4731CEEE}"/>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US" sz="3200" b="1">
                <a:solidFill>
                  <a:srgbClr val="006699"/>
                </a:solidFill>
                <a:latin typeface="Arial" panose="020B0604020202020204" pitchFamily="34" charset="0"/>
                <a:ea typeface="ＭＳ Ｐゴシック" panose="020B0600070205080204" pitchFamily="34" charset="-128"/>
                <a:cs typeface="+mn-cs"/>
              </a:rPr>
              <a:t>Monitoring the</a:t>
            </a:r>
            <a:r>
              <a:rPr lang="en-US" altLang="en-US" sz="3200" b="1">
                <a:solidFill>
                  <a:srgbClr val="006699"/>
                </a:solidFill>
                <a:latin typeface="Arial" panose="020B0604020202020204" pitchFamily="34" charset="0"/>
                <a:ea typeface="ＭＳ Ｐゴシック" panose="020B0600070205080204" pitchFamily="34" charset="-128"/>
                <a:cs typeface="+mn-cs"/>
              </a:rPr>
              <a:t> Madden-Julian Oscillation</a:t>
            </a:r>
            <a:r>
              <a:rPr lang="en-AU" altLang="en-US" sz="3200" b="1">
                <a:solidFill>
                  <a:srgbClr val="006699"/>
                </a:solidFill>
                <a:latin typeface="Arial" panose="020B0604020202020204" pitchFamily="34" charset="0"/>
                <a:ea typeface="ＭＳ Ｐゴシック" panose="020B0600070205080204" pitchFamily="34" charset="-128"/>
                <a:cs typeface="+mn-cs"/>
              </a:rPr>
              <a:t> (MJO)</a:t>
            </a:r>
            <a:endParaRPr lang="en-AU"/>
          </a:p>
        </p:txBody>
      </p:sp>
    </p:spTree>
    <p:extLst>
      <p:ext uri="{BB962C8B-B14F-4D97-AF65-F5344CB8AC3E}">
        <p14:creationId xmlns:p14="http://schemas.microsoft.com/office/powerpoint/2010/main" val="2305760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11D09AA-8869-4B7C-96C8-4AF5759B5D3D}"/>
              </a:ext>
            </a:extLst>
          </p:cNvPr>
          <p:cNvSpPr>
            <a:spLocks noGrp="1"/>
          </p:cNvSpPr>
          <p:nvPr>
            <p:ph type="title"/>
          </p:nvPr>
        </p:nvSpPr>
        <p:spPr>
          <a:xfrm>
            <a:off x="0" y="1413014"/>
            <a:ext cx="2291380" cy="4278480"/>
          </a:xfrm>
        </p:spPr>
        <p:txBody>
          <a:bodyPr>
            <a:noAutofit/>
          </a:bodyPr>
          <a:lstStyle/>
          <a:p>
            <a:pPr algn="ctr"/>
            <a:r>
              <a:rPr lang="en-AU" altLang="en-US" sz="2800" b="1">
                <a:solidFill>
                  <a:srgbClr val="006699"/>
                </a:solidFill>
                <a:latin typeface="Arial" panose="020B0604020202020204" pitchFamily="34" charset="0"/>
                <a:ea typeface="ＭＳ Ｐゴシック" panose="020B0600070205080204" pitchFamily="34" charset="-128"/>
                <a:cs typeface="+mn-cs"/>
              </a:rPr>
              <a:t>MJO Phase Averages</a:t>
            </a:r>
            <a:br>
              <a:rPr lang="en-AU" altLang="en-US" sz="2800" b="1">
                <a:solidFill>
                  <a:srgbClr val="006699"/>
                </a:solidFill>
                <a:latin typeface="Arial" panose="020B0604020202020204" pitchFamily="34" charset="0"/>
                <a:ea typeface="ＭＳ Ｐゴシック" panose="020B0600070205080204" pitchFamily="34" charset="-128"/>
                <a:cs typeface="+mn-cs"/>
              </a:rPr>
            </a:br>
            <a:br>
              <a:rPr lang="en-AU" altLang="en-US" sz="2800" b="1">
                <a:solidFill>
                  <a:srgbClr val="006699"/>
                </a:solidFill>
                <a:latin typeface="Arial" panose="020B0604020202020204" pitchFamily="34" charset="0"/>
                <a:ea typeface="ＭＳ Ｐゴシック" panose="020B0600070205080204" pitchFamily="34" charset="-128"/>
                <a:cs typeface="+mn-cs"/>
              </a:rPr>
            </a:br>
            <a:r>
              <a:rPr lang="en-AU" altLang="en-US" sz="2000">
                <a:solidFill>
                  <a:srgbClr val="006699"/>
                </a:solidFill>
                <a:latin typeface="Arial" panose="020B0604020202020204" pitchFamily="34" charset="0"/>
                <a:ea typeface="ＭＳ Ｐゴシック" panose="020B0600070205080204" pitchFamily="34" charset="-128"/>
                <a:cs typeface="+mn-cs"/>
              </a:rPr>
              <a:t>Left: Nov-March</a:t>
            </a:r>
            <a:br>
              <a:rPr lang="en-AU" altLang="en-US" sz="2000">
                <a:solidFill>
                  <a:srgbClr val="006699"/>
                </a:solidFill>
                <a:latin typeface="Arial" panose="020B0604020202020204" pitchFamily="34" charset="0"/>
                <a:ea typeface="ＭＳ Ｐゴシック" panose="020B0600070205080204" pitchFamily="34" charset="-128"/>
                <a:cs typeface="+mn-cs"/>
              </a:rPr>
            </a:br>
            <a:br>
              <a:rPr lang="en-AU" altLang="en-US" sz="2000">
                <a:solidFill>
                  <a:srgbClr val="006699"/>
                </a:solidFill>
                <a:latin typeface="Arial" panose="020B0604020202020204" pitchFamily="34" charset="0"/>
                <a:ea typeface="ＭＳ Ｐゴシック" panose="020B0600070205080204" pitchFamily="34" charset="-128"/>
                <a:cs typeface="+mn-cs"/>
              </a:rPr>
            </a:br>
            <a:r>
              <a:rPr lang="en-AU" altLang="en-US" sz="2000">
                <a:solidFill>
                  <a:srgbClr val="006699"/>
                </a:solidFill>
                <a:latin typeface="Arial" panose="020B0604020202020204" pitchFamily="34" charset="0"/>
                <a:ea typeface="ＭＳ Ｐゴシック" panose="020B0600070205080204" pitchFamily="34" charset="-128"/>
                <a:cs typeface="+mn-cs"/>
              </a:rPr>
              <a:t>Right: May-Sept</a:t>
            </a:r>
            <a:br>
              <a:rPr lang="en-AU" altLang="en-US" sz="2000">
                <a:solidFill>
                  <a:srgbClr val="006699"/>
                </a:solidFill>
                <a:latin typeface="Arial" panose="020B0604020202020204" pitchFamily="34" charset="0"/>
                <a:ea typeface="ＭＳ Ｐゴシック" panose="020B0600070205080204" pitchFamily="34" charset="-128"/>
                <a:cs typeface="+mn-cs"/>
              </a:rPr>
            </a:br>
            <a:br>
              <a:rPr lang="en-AU" altLang="en-US" sz="2000">
                <a:solidFill>
                  <a:srgbClr val="006699"/>
                </a:solidFill>
                <a:latin typeface="Arial" panose="020B0604020202020204" pitchFamily="34" charset="0"/>
                <a:ea typeface="ＭＳ Ｐゴシック" panose="020B0600070205080204" pitchFamily="34" charset="-128"/>
                <a:cs typeface="+mn-cs"/>
              </a:rPr>
            </a:br>
            <a:r>
              <a:rPr lang="en-AU" altLang="en-US" sz="2000">
                <a:solidFill>
                  <a:srgbClr val="006699"/>
                </a:solidFill>
                <a:latin typeface="Arial" panose="020B0604020202020204" pitchFamily="34" charset="0"/>
                <a:ea typeface="ＭＳ Ｐゴシック" panose="020B0600070205080204" pitchFamily="34" charset="-128"/>
                <a:cs typeface="+mn-cs"/>
              </a:rPr>
              <a:t>Units: Rain mm/day</a:t>
            </a:r>
            <a:br>
              <a:rPr lang="en-AU" altLang="en-US" sz="2000">
                <a:solidFill>
                  <a:srgbClr val="006699"/>
                </a:solidFill>
                <a:latin typeface="Arial" panose="020B0604020202020204" pitchFamily="34" charset="0"/>
                <a:ea typeface="ＭＳ Ｐゴシック" panose="020B0600070205080204" pitchFamily="34" charset="-128"/>
                <a:cs typeface="+mn-cs"/>
              </a:rPr>
            </a:br>
            <a:br>
              <a:rPr lang="en-AU" altLang="en-US" sz="2000">
                <a:solidFill>
                  <a:srgbClr val="006699"/>
                </a:solidFill>
                <a:latin typeface="Arial" panose="020B0604020202020204" pitchFamily="34" charset="0"/>
                <a:ea typeface="ＭＳ Ｐゴシック" panose="020B0600070205080204" pitchFamily="34" charset="-128"/>
                <a:cs typeface="+mn-cs"/>
              </a:rPr>
            </a:br>
            <a:r>
              <a:rPr lang="en-AU" altLang="en-US" sz="2000">
                <a:latin typeface="Arial" panose="020B0604020202020204" pitchFamily="34" charset="0"/>
                <a:ea typeface="ＭＳ Ｐゴシック" panose="020B0600070205080204" pitchFamily="34" charset="-128"/>
                <a:cs typeface="+mn-cs"/>
              </a:rPr>
              <a:t>Areas of higher rainfall move east with areas suppressed rainfall following behind</a:t>
            </a:r>
            <a:endParaRPr lang="en-AU" altLang="en-US" sz="2800">
              <a:latin typeface="Arial" panose="020B0604020202020204" pitchFamily="34" charset="0"/>
              <a:ea typeface="ＭＳ Ｐゴシック" panose="020B0600070205080204" pitchFamily="34" charset="-128"/>
              <a:cs typeface="+mn-cs"/>
            </a:endParaRPr>
          </a:p>
        </p:txBody>
      </p:sp>
      <p:pic>
        <p:nvPicPr>
          <p:cNvPr id="2" name="Picture 1">
            <a:extLst>
              <a:ext uri="{FF2B5EF4-FFF2-40B4-BE49-F238E27FC236}">
                <a16:creationId xmlns:a16="http://schemas.microsoft.com/office/drawing/2014/main" id="{93F2E83A-044B-495D-95EC-8AE720BFE5D7}"/>
              </a:ext>
            </a:extLst>
          </p:cNvPr>
          <p:cNvPicPr>
            <a:picLocks noChangeAspect="1"/>
          </p:cNvPicPr>
          <p:nvPr/>
        </p:nvPicPr>
        <p:blipFill>
          <a:blip r:embed="rId3"/>
          <a:stretch>
            <a:fillRect/>
          </a:stretch>
        </p:blipFill>
        <p:spPr>
          <a:xfrm>
            <a:off x="2277396" y="0"/>
            <a:ext cx="4938117" cy="6858000"/>
          </a:xfrm>
          <a:prstGeom prst="rect">
            <a:avLst/>
          </a:prstGeom>
        </p:spPr>
      </p:pic>
      <p:pic>
        <p:nvPicPr>
          <p:cNvPr id="3" name="Picture 2">
            <a:extLst>
              <a:ext uri="{FF2B5EF4-FFF2-40B4-BE49-F238E27FC236}">
                <a16:creationId xmlns:a16="http://schemas.microsoft.com/office/drawing/2014/main" id="{9FAE3D0E-86B5-477B-B088-A8A32C416177}"/>
              </a:ext>
            </a:extLst>
          </p:cNvPr>
          <p:cNvPicPr>
            <a:picLocks noChangeAspect="1"/>
          </p:cNvPicPr>
          <p:nvPr/>
        </p:nvPicPr>
        <p:blipFill rotWithShape="1">
          <a:blip r:embed="rId4"/>
          <a:srcRect r="1099"/>
          <a:stretch/>
        </p:blipFill>
        <p:spPr>
          <a:xfrm>
            <a:off x="7265604" y="0"/>
            <a:ext cx="3921206" cy="6858000"/>
          </a:xfrm>
          <a:prstGeom prst="rect">
            <a:avLst/>
          </a:prstGeom>
        </p:spPr>
      </p:pic>
      <p:sp>
        <p:nvSpPr>
          <p:cNvPr id="5" name="TextBox 4">
            <a:extLst>
              <a:ext uri="{FF2B5EF4-FFF2-40B4-BE49-F238E27FC236}">
                <a16:creationId xmlns:a16="http://schemas.microsoft.com/office/drawing/2014/main" id="{3D321DEE-49B1-4E83-A102-6E4C4ABFAB05}"/>
              </a:ext>
            </a:extLst>
          </p:cNvPr>
          <p:cNvSpPr txBox="1"/>
          <p:nvPr/>
        </p:nvSpPr>
        <p:spPr>
          <a:xfrm>
            <a:off x="11352179" y="0"/>
            <a:ext cx="817853" cy="400110"/>
          </a:xfrm>
          <a:prstGeom prst="rect">
            <a:avLst/>
          </a:prstGeom>
          <a:noFill/>
        </p:spPr>
        <p:txBody>
          <a:bodyPr wrap="none" rtlCol="0">
            <a:spAutoFit/>
          </a:bodyPr>
          <a:lstStyle/>
          <a:p>
            <a:r>
              <a:rPr lang="en-AU" sz="2000" b="1">
                <a:solidFill>
                  <a:srgbClr val="C00000"/>
                </a:solidFill>
              </a:rPr>
              <a:t>Phase</a:t>
            </a:r>
          </a:p>
        </p:txBody>
      </p:sp>
      <p:sp>
        <p:nvSpPr>
          <p:cNvPr id="6" name="TextBox 5">
            <a:extLst>
              <a:ext uri="{FF2B5EF4-FFF2-40B4-BE49-F238E27FC236}">
                <a16:creationId xmlns:a16="http://schemas.microsoft.com/office/drawing/2014/main" id="{E407A77C-7DA0-4D47-A5AB-914A581EDE44}"/>
              </a:ext>
            </a:extLst>
          </p:cNvPr>
          <p:cNvSpPr txBox="1"/>
          <p:nvPr/>
        </p:nvSpPr>
        <p:spPr>
          <a:xfrm>
            <a:off x="11520000" y="330162"/>
            <a:ext cx="314510" cy="400110"/>
          </a:xfrm>
          <a:prstGeom prst="rect">
            <a:avLst/>
          </a:prstGeom>
          <a:noFill/>
        </p:spPr>
        <p:txBody>
          <a:bodyPr wrap="none" rtlCol="0">
            <a:spAutoFit/>
          </a:bodyPr>
          <a:lstStyle/>
          <a:p>
            <a:r>
              <a:rPr lang="en-AU" sz="2000" b="1">
                <a:solidFill>
                  <a:srgbClr val="C00000"/>
                </a:solidFill>
              </a:rPr>
              <a:t>2</a:t>
            </a:r>
            <a:endParaRPr lang="en-AU" b="1">
              <a:solidFill>
                <a:srgbClr val="C00000"/>
              </a:solidFill>
            </a:endParaRPr>
          </a:p>
        </p:txBody>
      </p:sp>
      <p:sp>
        <p:nvSpPr>
          <p:cNvPr id="9" name="TextBox 8">
            <a:extLst>
              <a:ext uri="{FF2B5EF4-FFF2-40B4-BE49-F238E27FC236}">
                <a16:creationId xmlns:a16="http://schemas.microsoft.com/office/drawing/2014/main" id="{E96D093D-D625-42DD-AE1D-89B51A660C1D}"/>
              </a:ext>
            </a:extLst>
          </p:cNvPr>
          <p:cNvSpPr txBox="1"/>
          <p:nvPr/>
        </p:nvSpPr>
        <p:spPr>
          <a:xfrm>
            <a:off x="11520000" y="1037611"/>
            <a:ext cx="314510" cy="400110"/>
          </a:xfrm>
          <a:prstGeom prst="rect">
            <a:avLst/>
          </a:prstGeom>
          <a:noFill/>
        </p:spPr>
        <p:txBody>
          <a:bodyPr wrap="none" rtlCol="0">
            <a:spAutoFit/>
          </a:bodyPr>
          <a:lstStyle/>
          <a:p>
            <a:r>
              <a:rPr lang="en-AU" sz="2000" b="1">
                <a:solidFill>
                  <a:srgbClr val="C00000"/>
                </a:solidFill>
              </a:rPr>
              <a:t>3</a:t>
            </a:r>
            <a:endParaRPr lang="en-AU" b="1">
              <a:solidFill>
                <a:srgbClr val="C00000"/>
              </a:solidFill>
            </a:endParaRPr>
          </a:p>
        </p:txBody>
      </p:sp>
      <p:sp>
        <p:nvSpPr>
          <p:cNvPr id="11" name="TextBox 10">
            <a:extLst>
              <a:ext uri="{FF2B5EF4-FFF2-40B4-BE49-F238E27FC236}">
                <a16:creationId xmlns:a16="http://schemas.microsoft.com/office/drawing/2014/main" id="{09F73115-1034-4183-BA63-6211B9D1ECA8}"/>
              </a:ext>
            </a:extLst>
          </p:cNvPr>
          <p:cNvSpPr txBox="1"/>
          <p:nvPr/>
        </p:nvSpPr>
        <p:spPr>
          <a:xfrm>
            <a:off x="11520000" y="1836244"/>
            <a:ext cx="314510" cy="400110"/>
          </a:xfrm>
          <a:prstGeom prst="rect">
            <a:avLst/>
          </a:prstGeom>
          <a:noFill/>
        </p:spPr>
        <p:txBody>
          <a:bodyPr wrap="none" rtlCol="0">
            <a:spAutoFit/>
          </a:bodyPr>
          <a:lstStyle/>
          <a:p>
            <a:r>
              <a:rPr lang="en-AU" sz="2000" b="1">
                <a:solidFill>
                  <a:srgbClr val="C00000"/>
                </a:solidFill>
              </a:rPr>
              <a:t>4</a:t>
            </a:r>
            <a:endParaRPr lang="en-AU" b="1">
              <a:solidFill>
                <a:srgbClr val="C00000"/>
              </a:solidFill>
            </a:endParaRPr>
          </a:p>
        </p:txBody>
      </p:sp>
      <p:sp>
        <p:nvSpPr>
          <p:cNvPr id="12" name="TextBox 11">
            <a:extLst>
              <a:ext uri="{FF2B5EF4-FFF2-40B4-BE49-F238E27FC236}">
                <a16:creationId xmlns:a16="http://schemas.microsoft.com/office/drawing/2014/main" id="{0D939E0B-D5A6-49A7-B521-27181EB653EC}"/>
              </a:ext>
            </a:extLst>
          </p:cNvPr>
          <p:cNvSpPr txBox="1"/>
          <p:nvPr/>
        </p:nvSpPr>
        <p:spPr>
          <a:xfrm>
            <a:off x="11520000" y="2669190"/>
            <a:ext cx="314510" cy="400110"/>
          </a:xfrm>
          <a:prstGeom prst="rect">
            <a:avLst/>
          </a:prstGeom>
          <a:noFill/>
        </p:spPr>
        <p:txBody>
          <a:bodyPr wrap="none" rtlCol="0">
            <a:spAutoFit/>
          </a:bodyPr>
          <a:lstStyle/>
          <a:p>
            <a:r>
              <a:rPr lang="en-AU" sz="2000" b="1">
                <a:solidFill>
                  <a:srgbClr val="C00000"/>
                </a:solidFill>
              </a:rPr>
              <a:t>5</a:t>
            </a:r>
            <a:endParaRPr lang="en-AU" b="1">
              <a:solidFill>
                <a:srgbClr val="C00000"/>
              </a:solidFill>
            </a:endParaRPr>
          </a:p>
        </p:txBody>
      </p:sp>
      <p:sp>
        <p:nvSpPr>
          <p:cNvPr id="13" name="TextBox 12">
            <a:extLst>
              <a:ext uri="{FF2B5EF4-FFF2-40B4-BE49-F238E27FC236}">
                <a16:creationId xmlns:a16="http://schemas.microsoft.com/office/drawing/2014/main" id="{1E724BB2-5B29-4D67-8884-8B3D567E80C3}"/>
              </a:ext>
            </a:extLst>
          </p:cNvPr>
          <p:cNvSpPr txBox="1"/>
          <p:nvPr/>
        </p:nvSpPr>
        <p:spPr>
          <a:xfrm>
            <a:off x="11520000" y="3505825"/>
            <a:ext cx="314510" cy="400110"/>
          </a:xfrm>
          <a:prstGeom prst="rect">
            <a:avLst/>
          </a:prstGeom>
          <a:noFill/>
        </p:spPr>
        <p:txBody>
          <a:bodyPr wrap="none" rtlCol="0">
            <a:spAutoFit/>
          </a:bodyPr>
          <a:lstStyle/>
          <a:p>
            <a:r>
              <a:rPr lang="en-AU" sz="2000" b="1">
                <a:solidFill>
                  <a:srgbClr val="C00000"/>
                </a:solidFill>
              </a:rPr>
              <a:t>6</a:t>
            </a:r>
            <a:endParaRPr lang="en-AU" b="1">
              <a:solidFill>
                <a:srgbClr val="C00000"/>
              </a:solidFill>
            </a:endParaRPr>
          </a:p>
        </p:txBody>
      </p:sp>
      <p:sp>
        <p:nvSpPr>
          <p:cNvPr id="14" name="TextBox 13">
            <a:extLst>
              <a:ext uri="{FF2B5EF4-FFF2-40B4-BE49-F238E27FC236}">
                <a16:creationId xmlns:a16="http://schemas.microsoft.com/office/drawing/2014/main" id="{1B019FCB-9FE5-4A04-81A4-58E925642D30}"/>
              </a:ext>
            </a:extLst>
          </p:cNvPr>
          <p:cNvSpPr txBox="1"/>
          <p:nvPr/>
        </p:nvSpPr>
        <p:spPr>
          <a:xfrm>
            <a:off x="11520000" y="4299672"/>
            <a:ext cx="314510" cy="400110"/>
          </a:xfrm>
          <a:prstGeom prst="rect">
            <a:avLst/>
          </a:prstGeom>
          <a:noFill/>
        </p:spPr>
        <p:txBody>
          <a:bodyPr wrap="none" rtlCol="0">
            <a:spAutoFit/>
          </a:bodyPr>
          <a:lstStyle/>
          <a:p>
            <a:r>
              <a:rPr lang="en-AU" sz="2000" b="1">
                <a:solidFill>
                  <a:srgbClr val="C00000"/>
                </a:solidFill>
              </a:rPr>
              <a:t>7</a:t>
            </a:r>
            <a:endParaRPr lang="en-AU" b="1">
              <a:solidFill>
                <a:srgbClr val="C00000"/>
              </a:solidFill>
            </a:endParaRPr>
          </a:p>
        </p:txBody>
      </p:sp>
      <p:sp>
        <p:nvSpPr>
          <p:cNvPr id="15" name="TextBox 14">
            <a:extLst>
              <a:ext uri="{FF2B5EF4-FFF2-40B4-BE49-F238E27FC236}">
                <a16:creationId xmlns:a16="http://schemas.microsoft.com/office/drawing/2014/main" id="{3B5A7E86-4A2E-46C5-BDFC-3A6C3EF496AF}"/>
              </a:ext>
            </a:extLst>
          </p:cNvPr>
          <p:cNvSpPr txBox="1"/>
          <p:nvPr/>
        </p:nvSpPr>
        <p:spPr>
          <a:xfrm>
            <a:off x="11520000" y="5127641"/>
            <a:ext cx="314510" cy="400110"/>
          </a:xfrm>
          <a:prstGeom prst="rect">
            <a:avLst/>
          </a:prstGeom>
          <a:noFill/>
        </p:spPr>
        <p:txBody>
          <a:bodyPr wrap="none" rtlCol="0">
            <a:spAutoFit/>
          </a:bodyPr>
          <a:lstStyle/>
          <a:p>
            <a:r>
              <a:rPr lang="en-AU" sz="2000" b="1">
                <a:solidFill>
                  <a:srgbClr val="C00000"/>
                </a:solidFill>
              </a:rPr>
              <a:t>8</a:t>
            </a:r>
            <a:endParaRPr lang="en-AU" b="1">
              <a:solidFill>
                <a:srgbClr val="C00000"/>
              </a:solidFill>
            </a:endParaRPr>
          </a:p>
        </p:txBody>
      </p:sp>
      <p:sp>
        <p:nvSpPr>
          <p:cNvPr id="16" name="TextBox 15">
            <a:extLst>
              <a:ext uri="{FF2B5EF4-FFF2-40B4-BE49-F238E27FC236}">
                <a16:creationId xmlns:a16="http://schemas.microsoft.com/office/drawing/2014/main" id="{3922CE59-AD66-4DB0-B358-C1C11B89A921}"/>
              </a:ext>
            </a:extLst>
          </p:cNvPr>
          <p:cNvSpPr txBox="1"/>
          <p:nvPr/>
        </p:nvSpPr>
        <p:spPr>
          <a:xfrm>
            <a:off x="11520000" y="5935136"/>
            <a:ext cx="314510" cy="400110"/>
          </a:xfrm>
          <a:prstGeom prst="rect">
            <a:avLst/>
          </a:prstGeom>
          <a:noFill/>
        </p:spPr>
        <p:txBody>
          <a:bodyPr wrap="none" rtlCol="0">
            <a:spAutoFit/>
          </a:bodyPr>
          <a:lstStyle/>
          <a:p>
            <a:r>
              <a:rPr lang="en-AU" sz="2000" b="1">
                <a:solidFill>
                  <a:srgbClr val="C00000"/>
                </a:solidFill>
              </a:rPr>
              <a:t>1</a:t>
            </a:r>
            <a:endParaRPr lang="en-AU" b="1">
              <a:solidFill>
                <a:srgbClr val="C00000"/>
              </a:solidFill>
            </a:endParaRPr>
          </a:p>
        </p:txBody>
      </p:sp>
    </p:spTree>
    <p:extLst>
      <p:ext uri="{BB962C8B-B14F-4D97-AF65-F5344CB8AC3E}">
        <p14:creationId xmlns:p14="http://schemas.microsoft.com/office/powerpoint/2010/main" val="974853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8871E3-75B9-4368-B951-5EC08D0A82DB}"/>
              </a:ext>
            </a:extLst>
          </p:cNvPr>
          <p:cNvSpPr txBox="1"/>
          <p:nvPr/>
        </p:nvSpPr>
        <p:spPr>
          <a:xfrm>
            <a:off x="581629" y="1218483"/>
            <a:ext cx="5034579" cy="3693319"/>
          </a:xfrm>
          <a:prstGeom prst="rect">
            <a:avLst/>
          </a:prstGeom>
          <a:noFill/>
        </p:spPr>
        <p:txBody>
          <a:bodyPr wrap="square" rtlCol="0">
            <a:spAutoFit/>
          </a:bodyPr>
          <a:lstStyle/>
          <a:p>
            <a:r>
              <a:rPr lang="en-AU"/>
              <a:t>Topics covered</a:t>
            </a:r>
          </a:p>
          <a:p>
            <a:pPr marL="285750" indent="-285750">
              <a:buFont typeface="Arial" panose="020B0604020202020204" pitchFamily="34" charset="0"/>
              <a:buChar char="•"/>
            </a:pPr>
            <a:r>
              <a:rPr lang="en-AU"/>
              <a:t>MJO moves from west to east around tropics </a:t>
            </a:r>
          </a:p>
          <a:p>
            <a:pPr marL="285750" indent="-285750">
              <a:buFont typeface="Arial" panose="020B0604020202020204" pitchFamily="34" charset="0"/>
              <a:buChar char="•"/>
            </a:pPr>
            <a:r>
              <a:rPr lang="en-AU"/>
              <a:t>MJO has a 30-60 day cycle</a:t>
            </a:r>
          </a:p>
          <a:p>
            <a:pPr marL="285750" indent="-285750">
              <a:buFont typeface="Arial" panose="020B0604020202020204" pitchFamily="34" charset="0"/>
              <a:buChar char="•"/>
            </a:pPr>
            <a:r>
              <a:rPr lang="en-AU"/>
              <a:t>Tracking MJO with phase diagram</a:t>
            </a:r>
          </a:p>
          <a:p>
            <a:pPr lvl="1"/>
            <a:endParaRPr lang="en-AU"/>
          </a:p>
          <a:p>
            <a:r>
              <a:rPr lang="en-AU"/>
              <a:t>Discussion questions</a:t>
            </a:r>
          </a:p>
          <a:p>
            <a:pPr marL="285750" indent="-285750">
              <a:buFont typeface="Arial" panose="020B0604020202020204" pitchFamily="34" charset="0"/>
              <a:buChar char="•"/>
            </a:pPr>
            <a:r>
              <a:rPr lang="en-AU"/>
              <a:t>How can the position and strength of the MJO affect tropical rainfall?</a:t>
            </a:r>
          </a:p>
          <a:p>
            <a:pPr marL="742950" lvl="1" indent="-285750">
              <a:buFont typeface="Arial" panose="020B0604020202020204" pitchFamily="34" charset="0"/>
              <a:buChar char="•"/>
            </a:pPr>
            <a:endParaRPr lang="en-AU"/>
          </a:p>
          <a:p>
            <a:pPr marL="285750" indent="-285750">
              <a:buFont typeface="Arial" panose="020B0604020202020204" pitchFamily="34" charset="0"/>
              <a:buChar char="•"/>
            </a:pPr>
            <a:endParaRPr lang="en-AU"/>
          </a:p>
          <a:p>
            <a:pPr marL="285750" indent="-285750">
              <a:buFont typeface="Arial" panose="020B0604020202020204" pitchFamily="34" charset="0"/>
              <a:buChar char="•"/>
            </a:pPr>
            <a:endParaRPr lang="en-AU"/>
          </a:p>
          <a:p>
            <a:endParaRPr lang="en-AU"/>
          </a:p>
          <a:p>
            <a:endParaRPr lang="en-AU"/>
          </a:p>
        </p:txBody>
      </p:sp>
      <p:pic>
        <p:nvPicPr>
          <p:cNvPr id="5" name="Picture 4">
            <a:extLst>
              <a:ext uri="{FF2B5EF4-FFF2-40B4-BE49-F238E27FC236}">
                <a16:creationId xmlns:a16="http://schemas.microsoft.com/office/drawing/2014/main" id="{8AB8E973-735C-4E3B-9B47-43C015957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423" y="984273"/>
            <a:ext cx="4250018" cy="531252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F841299-B0C2-4885-86C8-A6A9CF821A29}"/>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US" altLang="en-US" sz="3200" b="1">
                <a:solidFill>
                  <a:srgbClr val="006699"/>
                </a:solidFill>
                <a:latin typeface="Arial" panose="020B0604020202020204" pitchFamily="34" charset="0"/>
                <a:ea typeface="ＭＳ Ｐゴシック" panose="020B0600070205080204" pitchFamily="34" charset="-128"/>
                <a:cs typeface="+mn-cs"/>
              </a:rPr>
              <a:t>Madden-Julian Oscillation</a:t>
            </a:r>
            <a:r>
              <a:rPr lang="en-AU" altLang="en-US" sz="3200" b="1">
                <a:solidFill>
                  <a:srgbClr val="006699"/>
                </a:solidFill>
                <a:latin typeface="Arial" panose="020B0604020202020204" pitchFamily="34" charset="0"/>
                <a:ea typeface="ＭＳ Ｐゴシック" panose="020B0600070205080204" pitchFamily="34" charset="-128"/>
                <a:cs typeface="+mn-cs"/>
              </a:rPr>
              <a:t> (MJO) summary</a:t>
            </a:r>
            <a:endParaRPr lang="en-AU"/>
          </a:p>
        </p:txBody>
      </p:sp>
    </p:spTree>
    <p:extLst>
      <p:ext uri="{BB962C8B-B14F-4D97-AF65-F5344CB8AC3E}">
        <p14:creationId xmlns:p14="http://schemas.microsoft.com/office/powerpoint/2010/main" val="1307383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38A9E6-F01C-48A9-9CCB-1B29CE07E1EB}"/>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US" sz="3200" b="1">
                <a:solidFill>
                  <a:srgbClr val="006699"/>
                </a:solidFill>
                <a:latin typeface="Arial" panose="020B0604020202020204" pitchFamily="34" charset="0"/>
                <a:ea typeface="ＭＳ Ｐゴシック" panose="020B0600070205080204" pitchFamily="34" charset="-128"/>
                <a:cs typeface="+mn-cs"/>
              </a:rPr>
              <a:t>Indian Ocean Dipole (East Timor and PNG)</a:t>
            </a:r>
            <a:endParaRPr lang="en-AU"/>
          </a:p>
        </p:txBody>
      </p:sp>
      <p:sp>
        <p:nvSpPr>
          <p:cNvPr id="5" name="TextBox 4">
            <a:extLst>
              <a:ext uri="{FF2B5EF4-FFF2-40B4-BE49-F238E27FC236}">
                <a16:creationId xmlns:a16="http://schemas.microsoft.com/office/drawing/2014/main" id="{7AEEB427-503D-43F2-BA53-F694AE664C0E}"/>
              </a:ext>
            </a:extLst>
          </p:cNvPr>
          <p:cNvSpPr txBox="1"/>
          <p:nvPr/>
        </p:nvSpPr>
        <p:spPr>
          <a:xfrm>
            <a:off x="2284047" y="5876165"/>
            <a:ext cx="6437923" cy="369332"/>
          </a:xfrm>
          <a:prstGeom prst="rect">
            <a:avLst/>
          </a:prstGeom>
          <a:noFill/>
        </p:spPr>
        <p:txBody>
          <a:bodyPr wrap="square">
            <a:spAutoFit/>
          </a:bodyPr>
          <a:lstStyle/>
          <a:p>
            <a:r>
              <a:rPr lang="en-AU" dirty="0"/>
              <a:t>Video - https://www.climatekelpie.com.au/index.php/climatedogs/</a:t>
            </a:r>
          </a:p>
        </p:txBody>
      </p:sp>
      <p:pic>
        <p:nvPicPr>
          <p:cNvPr id="3074" name="Picture 2" descr="INTRODUCING ENSO – The El Niño Southern Oscillation">
            <a:extLst>
              <a:ext uri="{FF2B5EF4-FFF2-40B4-BE49-F238E27FC236}">
                <a16:creationId xmlns:a16="http://schemas.microsoft.com/office/drawing/2014/main" id="{A03B17BE-69A2-4CEF-92AB-22376964D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775" y="1430216"/>
            <a:ext cx="6752491" cy="379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82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a:extLst>
              <a:ext uri="{FF2B5EF4-FFF2-40B4-BE49-F238E27FC236}">
                <a16:creationId xmlns:a16="http://schemas.microsoft.com/office/drawing/2014/main" id="{C0429630-E2C6-496C-B573-F9316F5BDA85}"/>
              </a:ext>
            </a:extLst>
          </p:cNvPr>
          <p:cNvSpPr txBox="1">
            <a:spLocks noChangeArrowheads="1"/>
          </p:cNvSpPr>
          <p:nvPr/>
        </p:nvSpPr>
        <p:spPr bwMode="auto">
          <a:xfrm>
            <a:off x="2413000" y="1454150"/>
            <a:ext cx="825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endParaRPr lang="en-AU" altLang="en-AU" sz="2700">
              <a:latin typeface="Times New Roman" panose="02020603050405020304" pitchFamily="18" charset="0"/>
            </a:endParaRPr>
          </a:p>
          <a:p>
            <a:endParaRPr lang="en-AU" altLang="en-AU" sz="2700">
              <a:latin typeface="Times New Roman" panose="02020603050405020304" pitchFamily="18" charset="0"/>
            </a:endParaRPr>
          </a:p>
        </p:txBody>
      </p:sp>
      <p:sp>
        <p:nvSpPr>
          <p:cNvPr id="24580" name="Text Box 4">
            <a:extLst>
              <a:ext uri="{FF2B5EF4-FFF2-40B4-BE49-F238E27FC236}">
                <a16:creationId xmlns:a16="http://schemas.microsoft.com/office/drawing/2014/main" id="{B05D5492-B3D3-4215-A32F-7F05DE686E59}"/>
              </a:ext>
            </a:extLst>
          </p:cNvPr>
          <p:cNvSpPr txBox="1">
            <a:spLocks noChangeArrowheads="1"/>
          </p:cNvSpPr>
          <p:nvPr/>
        </p:nvSpPr>
        <p:spPr bwMode="auto">
          <a:xfrm>
            <a:off x="1444357" y="1890014"/>
            <a:ext cx="854130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r>
              <a:rPr lang="en-US" altLang="en-AU" b="1">
                <a:solidFill>
                  <a:srgbClr val="000000"/>
                </a:solidFill>
                <a:latin typeface="+mn-lt"/>
              </a:rPr>
              <a:t>ENSO</a:t>
            </a:r>
            <a:r>
              <a:rPr lang="en-AU" altLang="en-AU" b="1">
                <a:solidFill>
                  <a:srgbClr val="000000"/>
                </a:solidFill>
                <a:latin typeface="+mn-lt"/>
              </a:rPr>
              <a:t> is the dominant driver of natural climate variability.</a:t>
            </a:r>
          </a:p>
          <a:p>
            <a:endParaRPr lang="en-AU" altLang="en-AU" b="1">
              <a:solidFill>
                <a:srgbClr val="000000"/>
              </a:solidFill>
              <a:latin typeface="+mn-lt"/>
            </a:endParaRPr>
          </a:p>
          <a:p>
            <a:r>
              <a:rPr lang="en-AU" altLang="en-AU" b="1">
                <a:solidFill>
                  <a:srgbClr val="000000"/>
                </a:solidFill>
                <a:latin typeface="+mn-lt"/>
              </a:rPr>
              <a:t>ENSO is strongly linked to the seasonal cycle; this is the source of the predictability.</a:t>
            </a:r>
          </a:p>
          <a:p>
            <a:endParaRPr lang="en-AU" altLang="en-AU" b="1">
              <a:solidFill>
                <a:srgbClr val="000000"/>
              </a:solidFill>
              <a:latin typeface="+mn-lt"/>
            </a:endParaRPr>
          </a:p>
          <a:p>
            <a:endParaRPr lang="en-AU" altLang="en-AU" b="1">
              <a:solidFill>
                <a:srgbClr val="000000"/>
              </a:solidFill>
              <a:latin typeface="+mn-lt"/>
            </a:endParaRPr>
          </a:p>
          <a:p>
            <a:r>
              <a:rPr lang="en-US" altLang="en-AU" b="1">
                <a:solidFill>
                  <a:srgbClr val="C00000"/>
                </a:solidFill>
                <a:latin typeface="+mn-lt"/>
              </a:rPr>
              <a:t>El </a:t>
            </a:r>
            <a:r>
              <a:rPr lang="en-AU" altLang="en-AU" b="1">
                <a:solidFill>
                  <a:srgbClr val="C00000"/>
                </a:solidFill>
                <a:latin typeface="+mn-lt"/>
              </a:rPr>
              <a:t>Ni</a:t>
            </a:r>
            <a:r>
              <a:rPr lang="en-US" altLang="en-AU" b="1">
                <a:solidFill>
                  <a:srgbClr val="C00000"/>
                </a:solidFill>
                <a:latin typeface="+mn-lt"/>
                <a:cs typeface="Times New Roman" panose="02020603050405020304" pitchFamily="18" charset="0"/>
              </a:rPr>
              <a:t>ñ</a:t>
            </a:r>
            <a:r>
              <a:rPr lang="en-AU" altLang="en-AU" b="1">
                <a:solidFill>
                  <a:srgbClr val="C00000"/>
                </a:solidFill>
                <a:latin typeface="+mn-lt"/>
              </a:rPr>
              <a:t>o</a:t>
            </a:r>
            <a:r>
              <a:rPr lang="en-AU" altLang="en-AU">
                <a:solidFill>
                  <a:srgbClr val="000000"/>
                </a:solidFill>
                <a:latin typeface="+mn-lt"/>
              </a:rPr>
              <a:t> = broad scale </a:t>
            </a:r>
            <a:r>
              <a:rPr lang="en-AU" altLang="en-AU">
                <a:solidFill>
                  <a:srgbClr val="CC0000"/>
                </a:solidFill>
                <a:latin typeface="+mn-lt"/>
              </a:rPr>
              <a:t>warming</a:t>
            </a:r>
            <a:r>
              <a:rPr lang="en-AU" altLang="en-AU">
                <a:solidFill>
                  <a:srgbClr val="000000"/>
                </a:solidFill>
                <a:latin typeface="+mn-lt"/>
              </a:rPr>
              <a:t> of water in the central and eastern tropical Pacific Ocean.</a:t>
            </a:r>
          </a:p>
          <a:p>
            <a:endParaRPr lang="en-US" altLang="en-AU">
              <a:solidFill>
                <a:srgbClr val="000000"/>
              </a:solidFill>
              <a:latin typeface="+mn-lt"/>
            </a:endParaRPr>
          </a:p>
          <a:p>
            <a:r>
              <a:rPr lang="en-AU" altLang="en-AU" b="1">
                <a:solidFill>
                  <a:srgbClr val="0070C0"/>
                </a:solidFill>
                <a:latin typeface="+mn-lt"/>
              </a:rPr>
              <a:t>La</a:t>
            </a:r>
            <a:r>
              <a:rPr lang="en-US" altLang="en-AU" b="1">
                <a:solidFill>
                  <a:srgbClr val="0070C0"/>
                </a:solidFill>
                <a:latin typeface="+mn-lt"/>
              </a:rPr>
              <a:t> </a:t>
            </a:r>
            <a:r>
              <a:rPr lang="en-AU" altLang="en-AU" b="1">
                <a:solidFill>
                  <a:srgbClr val="0070C0"/>
                </a:solidFill>
                <a:latin typeface="+mn-lt"/>
              </a:rPr>
              <a:t>Ni</a:t>
            </a:r>
            <a:r>
              <a:rPr lang="en-US" altLang="en-AU" b="1">
                <a:solidFill>
                  <a:srgbClr val="0070C0"/>
                </a:solidFill>
                <a:latin typeface="+mn-lt"/>
              </a:rPr>
              <a:t>ñ</a:t>
            </a:r>
            <a:r>
              <a:rPr lang="en-AU" altLang="en-AU" b="1">
                <a:solidFill>
                  <a:srgbClr val="0070C0"/>
                </a:solidFill>
                <a:latin typeface="+mn-lt"/>
              </a:rPr>
              <a:t>a</a:t>
            </a:r>
            <a:r>
              <a:rPr lang="en-AU" altLang="en-AU">
                <a:solidFill>
                  <a:srgbClr val="000000"/>
                </a:solidFill>
                <a:latin typeface="+mn-lt"/>
              </a:rPr>
              <a:t> = a broad scale </a:t>
            </a:r>
            <a:r>
              <a:rPr lang="en-AU" altLang="en-AU">
                <a:solidFill>
                  <a:srgbClr val="0303F9"/>
                </a:solidFill>
                <a:latin typeface="+mn-lt"/>
              </a:rPr>
              <a:t>cooling</a:t>
            </a:r>
            <a:r>
              <a:rPr lang="en-AU" altLang="en-AU">
                <a:solidFill>
                  <a:srgbClr val="000000"/>
                </a:solidFill>
                <a:latin typeface="+mn-lt"/>
              </a:rPr>
              <a:t> of water in the central and eastern tropical Pacific Ocean.</a:t>
            </a:r>
          </a:p>
          <a:p>
            <a:endParaRPr lang="en-AU" altLang="en-AU">
              <a:solidFill>
                <a:srgbClr val="000000"/>
              </a:solidFill>
              <a:latin typeface="+mn-lt"/>
            </a:endParaRPr>
          </a:p>
          <a:p>
            <a:r>
              <a:rPr lang="en-AU" altLang="en-AU">
                <a:solidFill>
                  <a:srgbClr val="000000"/>
                </a:solidFill>
                <a:latin typeface="+mn-lt"/>
              </a:rPr>
              <a:t>Rain often occurs over the warmest waters.</a:t>
            </a:r>
          </a:p>
        </p:txBody>
      </p:sp>
      <p:sp>
        <p:nvSpPr>
          <p:cNvPr id="5" name="Title 1">
            <a:extLst>
              <a:ext uri="{FF2B5EF4-FFF2-40B4-BE49-F238E27FC236}">
                <a16:creationId xmlns:a16="http://schemas.microsoft.com/office/drawing/2014/main" id="{BCEEA14B-3717-417F-98BD-620264A41525}"/>
              </a:ext>
            </a:extLst>
          </p:cNvPr>
          <p:cNvSpPr txBox="1">
            <a:spLocks/>
          </p:cNvSpPr>
          <p:nvPr/>
        </p:nvSpPr>
        <p:spPr>
          <a:xfrm>
            <a:off x="1399304" y="338669"/>
            <a:ext cx="10430746" cy="1049235"/>
          </a:xfrm>
          <a:prstGeom prst="rect">
            <a:avLst/>
          </a:prstGeom>
        </p:spPr>
        <p:txBody>
          <a:bodyP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3200" b="1">
                <a:solidFill>
                  <a:srgbClr val="006699"/>
                </a:solidFill>
                <a:latin typeface="Arial" panose="020B0604020202020204" pitchFamily="34" charset="0"/>
              </a:rPr>
              <a:t>El Ni</a:t>
            </a:r>
            <a:r>
              <a:rPr lang="en-US" altLang="en-AU" sz="3200" b="1">
                <a:solidFill>
                  <a:srgbClr val="006699"/>
                </a:solidFill>
                <a:latin typeface="Arial" panose="020B0604020202020204" pitchFamily="34" charset="0"/>
                <a:cs typeface="Times New Roman" panose="02020603050405020304" pitchFamily="18" charset="0"/>
              </a:rPr>
              <a:t>ñ</a:t>
            </a:r>
            <a:r>
              <a:rPr lang="en-AU" altLang="en-AU" sz="3200" b="1">
                <a:solidFill>
                  <a:srgbClr val="006699"/>
                </a:solidFill>
                <a:latin typeface="Arial" panose="020B0604020202020204" pitchFamily="34" charset="0"/>
              </a:rPr>
              <a:t>o – Southern Oscillation (ENSO)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8871E3-75B9-4368-B951-5EC08D0A82DB}"/>
              </a:ext>
            </a:extLst>
          </p:cNvPr>
          <p:cNvSpPr txBox="1"/>
          <p:nvPr/>
        </p:nvSpPr>
        <p:spPr>
          <a:xfrm>
            <a:off x="581629" y="1218483"/>
            <a:ext cx="5034579" cy="3970318"/>
          </a:xfrm>
          <a:prstGeom prst="rect">
            <a:avLst/>
          </a:prstGeom>
          <a:noFill/>
        </p:spPr>
        <p:txBody>
          <a:bodyPr wrap="square" rtlCol="0">
            <a:spAutoFit/>
          </a:bodyPr>
          <a:lstStyle/>
          <a:p>
            <a:pPr marL="285750" indent="-285750">
              <a:buFont typeface="Arial" panose="020B0604020202020204" pitchFamily="34" charset="0"/>
              <a:buChar char="•"/>
            </a:pPr>
            <a:r>
              <a:rPr lang="en-AU" dirty="0"/>
              <a:t>El Niño Southern Oscillation (ENSO)</a:t>
            </a:r>
          </a:p>
          <a:p>
            <a:pPr marL="742950" lvl="1" indent="-285750">
              <a:buFont typeface="Arial" panose="020B0604020202020204" pitchFamily="34" charset="0"/>
              <a:buChar char="•"/>
            </a:pPr>
            <a:r>
              <a:rPr lang="en-AU" dirty="0"/>
              <a:t>Sea surface temperatures </a:t>
            </a:r>
          </a:p>
          <a:p>
            <a:pPr marL="742950" lvl="1" indent="-285750">
              <a:buFont typeface="Arial" panose="020B0604020202020204" pitchFamily="34" charset="0"/>
              <a:buChar char="•"/>
            </a:pPr>
            <a:r>
              <a:rPr lang="en-AU" dirty="0"/>
              <a:t>Rainfall</a:t>
            </a:r>
          </a:p>
          <a:p>
            <a:pPr marL="742950" lvl="1" indent="-285750">
              <a:buFont typeface="Arial" panose="020B0604020202020204" pitchFamily="34" charset="0"/>
              <a:buChar char="•"/>
            </a:pPr>
            <a:r>
              <a:rPr lang="en-AU" dirty="0"/>
              <a:t>Tracking</a:t>
            </a:r>
          </a:p>
          <a:p>
            <a:pPr marL="742950" lvl="1" indent="-285750">
              <a:buFont typeface="Arial" panose="020B0604020202020204" pitchFamily="34" charset="0"/>
              <a:buChar char="•"/>
            </a:pPr>
            <a:r>
              <a:rPr lang="en-AU" dirty="0"/>
              <a:t>ENSO and Tropical Cyclones</a:t>
            </a:r>
          </a:p>
          <a:p>
            <a:pPr marL="742950" lvl="1" indent="-285750">
              <a:buFont typeface="Arial" panose="020B0604020202020204" pitchFamily="34" charset="0"/>
              <a:buChar char="•"/>
            </a:pPr>
            <a:r>
              <a:rPr lang="en-AU" dirty="0"/>
              <a:t>ENSO and (SPCZ)</a:t>
            </a:r>
          </a:p>
          <a:p>
            <a:pPr marL="285750" indent="-285750">
              <a:buFont typeface="Arial" panose="020B0604020202020204" pitchFamily="34" charset="0"/>
              <a:buChar char="•"/>
            </a:pPr>
            <a:r>
              <a:rPr lang="en-AU" dirty="0"/>
              <a:t>Madden-Julian Oscillation (MJO</a:t>
            </a:r>
          </a:p>
          <a:p>
            <a:pPr marL="742950" lvl="1" indent="-285750">
              <a:buFont typeface="Arial" panose="020B0604020202020204" pitchFamily="34" charset="0"/>
              <a:buChar char="•"/>
            </a:pPr>
            <a:r>
              <a:rPr lang="en-AU" dirty="0"/>
              <a:t>Monitoring MJO</a:t>
            </a:r>
          </a:p>
          <a:p>
            <a:pPr marL="742950" lvl="1" indent="-285750">
              <a:buFont typeface="Arial" panose="020B0604020202020204" pitchFamily="34" charset="0"/>
              <a:buChar char="•"/>
            </a:pPr>
            <a:r>
              <a:rPr lang="en-AU" dirty="0"/>
              <a:t>MJO Phases</a:t>
            </a:r>
          </a:p>
          <a:p>
            <a:pPr marL="742950" lvl="1"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endParaRPr lang="en-AU" dirty="0"/>
          </a:p>
          <a:p>
            <a:endParaRPr lang="en-AU" dirty="0"/>
          </a:p>
        </p:txBody>
      </p:sp>
      <p:pic>
        <p:nvPicPr>
          <p:cNvPr id="6" name="Picture 45">
            <a:extLst>
              <a:ext uri="{FF2B5EF4-FFF2-40B4-BE49-F238E27FC236}">
                <a16:creationId xmlns:a16="http://schemas.microsoft.com/office/drawing/2014/main" id="{386F28ED-6EF5-4B59-AECA-F6B256424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918" y="1595057"/>
            <a:ext cx="7472082" cy="433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67C87AEB-2F19-4481-A444-AC74815313AE}"/>
              </a:ext>
            </a:extLst>
          </p:cNvPr>
          <p:cNvSpPr txBox="1">
            <a:spLocks/>
          </p:cNvSpPr>
          <p:nvPr/>
        </p:nvSpPr>
        <p:spPr>
          <a:xfrm>
            <a:off x="1399304" y="234759"/>
            <a:ext cx="10430746"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US" sz="3200" b="1">
                <a:solidFill>
                  <a:srgbClr val="006699"/>
                </a:solidFill>
                <a:latin typeface="Arial" panose="020B0604020202020204" pitchFamily="34" charset="0"/>
                <a:ea typeface="ＭＳ Ｐゴシック" panose="020B0600070205080204" pitchFamily="34" charset="-128"/>
                <a:cs typeface="+mn-cs"/>
              </a:rPr>
              <a:t>Pacific climate module summary</a:t>
            </a:r>
            <a:endParaRPr lang="en-AU"/>
          </a:p>
        </p:txBody>
      </p:sp>
    </p:spTree>
    <p:extLst>
      <p:ext uri="{BB962C8B-B14F-4D97-AF65-F5344CB8AC3E}">
        <p14:creationId xmlns:p14="http://schemas.microsoft.com/office/powerpoint/2010/main" val="3346383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a:extLst>
              <a:ext uri="{FF2B5EF4-FFF2-40B4-BE49-F238E27FC236}">
                <a16:creationId xmlns:a16="http://schemas.microsoft.com/office/drawing/2014/main" id="{C0429630-E2C6-496C-B573-F9316F5BDA85}"/>
              </a:ext>
            </a:extLst>
          </p:cNvPr>
          <p:cNvSpPr txBox="1">
            <a:spLocks noChangeArrowheads="1"/>
          </p:cNvSpPr>
          <p:nvPr/>
        </p:nvSpPr>
        <p:spPr bwMode="auto">
          <a:xfrm>
            <a:off x="2413000" y="1454150"/>
            <a:ext cx="825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endParaRPr lang="en-AU" altLang="en-AU" sz="2700">
              <a:latin typeface="Times New Roman" panose="02020603050405020304" pitchFamily="18" charset="0"/>
            </a:endParaRPr>
          </a:p>
          <a:p>
            <a:endParaRPr lang="en-AU" altLang="en-AU" sz="2700">
              <a:latin typeface="Times New Roman" panose="02020603050405020304" pitchFamily="18" charset="0"/>
            </a:endParaRPr>
          </a:p>
        </p:txBody>
      </p:sp>
      <p:sp>
        <p:nvSpPr>
          <p:cNvPr id="5" name="Title 1">
            <a:extLst>
              <a:ext uri="{FF2B5EF4-FFF2-40B4-BE49-F238E27FC236}">
                <a16:creationId xmlns:a16="http://schemas.microsoft.com/office/drawing/2014/main" id="{24502CDA-355D-4E65-8611-EAD004F54304}"/>
              </a:ext>
            </a:extLst>
          </p:cNvPr>
          <p:cNvSpPr txBox="1">
            <a:spLocks/>
          </p:cNvSpPr>
          <p:nvPr/>
        </p:nvSpPr>
        <p:spPr>
          <a:xfrm>
            <a:off x="1399304" y="234759"/>
            <a:ext cx="10430746" cy="1049235"/>
          </a:xfrm>
          <a:prstGeom prst="rect">
            <a:avLst/>
          </a:prstGeom>
        </p:spPr>
        <p:txBody>
          <a:bodyP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3200" b="1">
                <a:solidFill>
                  <a:srgbClr val="006699"/>
                </a:solidFill>
                <a:latin typeface="Arial" panose="020B0604020202020204" pitchFamily="34" charset="0"/>
              </a:rPr>
              <a:t>El Ni</a:t>
            </a:r>
            <a:r>
              <a:rPr lang="en-US" altLang="en-AU" sz="3200" b="1">
                <a:solidFill>
                  <a:srgbClr val="006699"/>
                </a:solidFill>
                <a:latin typeface="Arial" panose="020B0604020202020204" pitchFamily="34" charset="0"/>
                <a:cs typeface="Times New Roman" panose="02020603050405020304" pitchFamily="18" charset="0"/>
              </a:rPr>
              <a:t>ñ</a:t>
            </a:r>
            <a:r>
              <a:rPr lang="en-AU" altLang="en-AU" sz="3200" b="1">
                <a:solidFill>
                  <a:srgbClr val="006699"/>
                </a:solidFill>
                <a:latin typeface="Arial" panose="020B0604020202020204" pitchFamily="34" charset="0"/>
              </a:rPr>
              <a:t>o – Southern Oscillation (ENSO)</a:t>
            </a:r>
          </a:p>
        </p:txBody>
      </p:sp>
      <p:sp>
        <p:nvSpPr>
          <p:cNvPr id="6" name="TextBox 5">
            <a:extLst>
              <a:ext uri="{FF2B5EF4-FFF2-40B4-BE49-F238E27FC236}">
                <a16:creationId xmlns:a16="http://schemas.microsoft.com/office/drawing/2014/main" id="{929B5055-D104-4852-BE7A-21CAB95F22C1}"/>
              </a:ext>
            </a:extLst>
          </p:cNvPr>
          <p:cNvSpPr txBox="1"/>
          <p:nvPr/>
        </p:nvSpPr>
        <p:spPr>
          <a:xfrm>
            <a:off x="2307493" y="5688595"/>
            <a:ext cx="6437923" cy="369332"/>
          </a:xfrm>
          <a:prstGeom prst="rect">
            <a:avLst/>
          </a:prstGeom>
          <a:noFill/>
        </p:spPr>
        <p:txBody>
          <a:bodyPr wrap="square">
            <a:spAutoFit/>
          </a:bodyPr>
          <a:lstStyle/>
          <a:p>
            <a:r>
              <a:rPr lang="en-AU" dirty="0"/>
              <a:t>Video - https://www.climatekelpie.com.au/index.php/climatedogs/</a:t>
            </a:r>
          </a:p>
        </p:txBody>
      </p:sp>
      <p:pic>
        <p:nvPicPr>
          <p:cNvPr id="1026" name="Picture 2" descr="Climatedog Enso: a big influence on Australia's climate and seasonal  variability (El Nino/La Nina) - YouTube">
            <a:extLst>
              <a:ext uri="{FF2B5EF4-FFF2-40B4-BE49-F238E27FC236}">
                <a16:creationId xmlns:a16="http://schemas.microsoft.com/office/drawing/2014/main" id="{961A7471-BA70-4258-B471-C10F15EEF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493" y="1588965"/>
            <a:ext cx="6571554" cy="3680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28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595EFEE0-165E-4DB5-8202-A050A2C7A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199" y="1765949"/>
            <a:ext cx="4610178" cy="32589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23ED5B3-7AF5-451F-B0C9-5A06FF8E7F3D}"/>
              </a:ext>
            </a:extLst>
          </p:cNvPr>
          <p:cNvSpPr txBox="1"/>
          <p:nvPr/>
        </p:nvSpPr>
        <p:spPr>
          <a:xfrm>
            <a:off x="8882356" y="859847"/>
            <a:ext cx="3309644" cy="5632311"/>
          </a:xfrm>
          <a:prstGeom prst="rect">
            <a:avLst/>
          </a:prstGeom>
          <a:noFill/>
        </p:spPr>
        <p:txBody>
          <a:bodyPr wrap="square" rtlCol="0">
            <a:spAutoFit/>
          </a:bodyPr>
          <a:lstStyle/>
          <a:p>
            <a:pPr marL="285750" indent="-285750">
              <a:buFont typeface="Wingdings" panose="05000000000000000000" pitchFamily="2" charset="2"/>
              <a:buChar char="à"/>
            </a:pPr>
            <a:r>
              <a:rPr lang="en-AU" altLang="en-US" b="1" dirty="0">
                <a:solidFill>
                  <a:srgbClr val="C00000"/>
                </a:solidFill>
              </a:rPr>
              <a:t>Walker Circulation </a:t>
            </a:r>
            <a:r>
              <a:rPr lang="en-AU" altLang="en-US" dirty="0"/>
              <a:t>becomes stronger and moves west during La Niña</a:t>
            </a:r>
          </a:p>
          <a:p>
            <a:pPr marL="285750" indent="-285750">
              <a:buFont typeface="Wingdings" panose="05000000000000000000" pitchFamily="2" charset="2"/>
              <a:buChar char="à"/>
            </a:pPr>
            <a:endParaRPr lang="en-AU" altLang="en-US" dirty="0"/>
          </a:p>
          <a:p>
            <a:pPr marL="285750" indent="-285750">
              <a:buFont typeface="Wingdings" panose="05000000000000000000" pitchFamily="2" charset="2"/>
              <a:buChar char="à"/>
            </a:pPr>
            <a:r>
              <a:rPr lang="en-AU" dirty="0">
                <a:sym typeface="Wingdings" panose="05000000000000000000" pitchFamily="2" charset="2"/>
              </a:rPr>
              <a:t>Rain and cloud follows Western Pacific Warm Pool</a:t>
            </a:r>
          </a:p>
          <a:p>
            <a:pPr marL="285750" indent="-285750">
              <a:buFont typeface="Wingdings" panose="05000000000000000000" pitchFamily="2" charset="2"/>
              <a:buChar char="à"/>
            </a:pPr>
            <a:endParaRPr lang="en-AU" dirty="0">
              <a:sym typeface="Wingdings" panose="05000000000000000000" pitchFamily="2" charset="2"/>
            </a:endParaRPr>
          </a:p>
          <a:p>
            <a:pPr marL="285750" indent="-285750">
              <a:buFont typeface="Wingdings" panose="05000000000000000000" pitchFamily="2" charset="2"/>
              <a:buChar char="à"/>
            </a:pPr>
            <a:r>
              <a:rPr lang="en-AU" dirty="0">
                <a:sym typeface="Wingdings" panose="05000000000000000000" pitchFamily="2" charset="2"/>
              </a:rPr>
              <a:t>Stronger trade winds increase upwelling in eastern Pacific. </a:t>
            </a:r>
          </a:p>
          <a:p>
            <a:pPr marL="285750" indent="-285750">
              <a:buFont typeface="Wingdings" panose="05000000000000000000" pitchFamily="2" charset="2"/>
              <a:buChar char="à"/>
            </a:pPr>
            <a:endParaRPr lang="en-AU" dirty="0">
              <a:sym typeface="Wingdings" panose="05000000000000000000" pitchFamily="2" charset="2"/>
            </a:endParaRPr>
          </a:p>
          <a:p>
            <a:pPr marL="285750" indent="-285750">
              <a:buFont typeface="Wingdings" panose="05000000000000000000" pitchFamily="2" charset="2"/>
              <a:buChar char="à"/>
            </a:pPr>
            <a:r>
              <a:rPr lang="en-AU" dirty="0"/>
              <a:t>Equatorial Pacific </a:t>
            </a:r>
            <a:r>
              <a:rPr lang="en-AU" b="1" dirty="0">
                <a:solidFill>
                  <a:srgbClr val="C00000"/>
                </a:solidFill>
              </a:rPr>
              <a:t>Cold Tongue develops and strengthens</a:t>
            </a:r>
            <a:endParaRPr lang="en-AU" dirty="0"/>
          </a:p>
          <a:p>
            <a:pPr marL="285750" indent="-285750">
              <a:buFont typeface="Wingdings" panose="05000000000000000000" pitchFamily="2" charset="2"/>
              <a:buChar char="à"/>
            </a:pPr>
            <a:endParaRPr lang="en-AU" dirty="0"/>
          </a:p>
          <a:p>
            <a:pPr marL="285750" indent="-285750">
              <a:buFont typeface="Wingdings" panose="05000000000000000000" pitchFamily="2" charset="2"/>
              <a:buChar char="à"/>
            </a:pPr>
            <a:r>
              <a:rPr lang="en-AU" dirty="0"/>
              <a:t>Bringing increased temperature contrast between west and east along the equator</a:t>
            </a:r>
          </a:p>
          <a:p>
            <a:pPr marL="285750" indent="-285750">
              <a:buFont typeface="Wingdings" panose="05000000000000000000" pitchFamily="2" charset="2"/>
              <a:buChar char="à"/>
            </a:pPr>
            <a:endParaRPr lang="en-AU" dirty="0"/>
          </a:p>
          <a:p>
            <a:pPr marL="285750" indent="-285750">
              <a:buFont typeface="Wingdings" panose="05000000000000000000" pitchFamily="2" charset="2"/>
              <a:buChar char="à"/>
            </a:pPr>
            <a:r>
              <a:rPr lang="en-AU" dirty="0"/>
              <a:t>Atmosphere and ocean act together in sync (</a:t>
            </a:r>
            <a:r>
              <a:rPr lang="en-AU" altLang="en-AU" b="1" dirty="0">
                <a:solidFill>
                  <a:srgbClr val="C00000"/>
                </a:solidFill>
              </a:rPr>
              <a:t>COUPLED)</a:t>
            </a:r>
            <a:endParaRPr lang="en-AU" dirty="0"/>
          </a:p>
        </p:txBody>
      </p:sp>
      <p:sp>
        <p:nvSpPr>
          <p:cNvPr id="30723" name="Text Box 3">
            <a:extLst>
              <a:ext uri="{FF2B5EF4-FFF2-40B4-BE49-F238E27FC236}">
                <a16:creationId xmlns:a16="http://schemas.microsoft.com/office/drawing/2014/main" id="{AFD58A06-1B5C-4298-8ADE-EE5FE87AF559}"/>
              </a:ext>
            </a:extLst>
          </p:cNvPr>
          <p:cNvSpPr txBox="1">
            <a:spLocks noChangeArrowheads="1"/>
          </p:cNvSpPr>
          <p:nvPr/>
        </p:nvSpPr>
        <p:spPr bwMode="auto">
          <a:xfrm>
            <a:off x="1455714" y="1037379"/>
            <a:ext cx="825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endParaRPr lang="en-AU" altLang="en-AU" sz="2700">
              <a:latin typeface="Times New Roman" panose="02020603050405020304" pitchFamily="18" charset="0"/>
            </a:endParaRPr>
          </a:p>
          <a:p>
            <a:endParaRPr lang="en-AU" altLang="en-AU" sz="2700">
              <a:latin typeface="Times New Roman" panose="02020603050405020304" pitchFamily="18" charset="0"/>
            </a:endParaRPr>
          </a:p>
        </p:txBody>
      </p:sp>
      <p:sp>
        <p:nvSpPr>
          <p:cNvPr id="9" name="Text Box 11">
            <a:extLst>
              <a:ext uri="{FF2B5EF4-FFF2-40B4-BE49-F238E27FC236}">
                <a16:creationId xmlns:a16="http://schemas.microsoft.com/office/drawing/2014/main" id="{3B271623-A3A8-46EB-A902-C15CD0CF1410}"/>
              </a:ext>
            </a:extLst>
          </p:cNvPr>
          <p:cNvSpPr txBox="1">
            <a:spLocks noChangeArrowheads="1"/>
          </p:cNvSpPr>
          <p:nvPr/>
        </p:nvSpPr>
        <p:spPr bwMode="auto">
          <a:xfrm>
            <a:off x="1781078" y="1557339"/>
            <a:ext cx="891591"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buClr>
                <a:srgbClr val="000000"/>
              </a:buClr>
              <a:buSzPct val="100000"/>
              <a:buFont typeface="Times New Roman" panose="02020603050405020304" pitchFamily="18" charset="0"/>
              <a:buNone/>
            </a:pPr>
            <a:r>
              <a:rPr lang="en-AU" altLang="en-US" sz="1600" b="1">
                <a:solidFill>
                  <a:srgbClr val="000000"/>
                </a:solidFill>
                <a:latin typeface="Arial" panose="020B0604020202020204" pitchFamily="34" charset="0"/>
              </a:rPr>
              <a:t>Neutral</a:t>
            </a:r>
          </a:p>
        </p:txBody>
      </p:sp>
      <p:sp>
        <p:nvSpPr>
          <p:cNvPr id="10" name="Text Box 11">
            <a:extLst>
              <a:ext uri="{FF2B5EF4-FFF2-40B4-BE49-F238E27FC236}">
                <a16:creationId xmlns:a16="http://schemas.microsoft.com/office/drawing/2014/main" id="{C0A4E714-ED12-443F-A46A-03F959C64559}"/>
              </a:ext>
            </a:extLst>
          </p:cNvPr>
          <p:cNvSpPr txBox="1">
            <a:spLocks noChangeArrowheads="1"/>
          </p:cNvSpPr>
          <p:nvPr/>
        </p:nvSpPr>
        <p:spPr bwMode="auto">
          <a:xfrm>
            <a:off x="5583214" y="1494579"/>
            <a:ext cx="220532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algn="ctr" eaLnBrk="1" hangingPunct="1">
              <a:buClr>
                <a:srgbClr val="000000"/>
              </a:buClr>
              <a:buSzPct val="100000"/>
              <a:buFont typeface="Times New Roman" panose="02020603050405020304" pitchFamily="18" charset="0"/>
              <a:buNone/>
            </a:pPr>
            <a:r>
              <a:rPr lang="en-AU" altLang="en-US" sz="1600" b="1">
                <a:solidFill>
                  <a:srgbClr val="000000"/>
                </a:solidFill>
                <a:latin typeface="Arial" panose="020B0604020202020204" pitchFamily="34" charset="0"/>
              </a:rPr>
              <a:t>La Niña</a:t>
            </a:r>
          </a:p>
        </p:txBody>
      </p:sp>
      <p:pic>
        <p:nvPicPr>
          <p:cNvPr id="1026" name="Picture 2">
            <a:extLst>
              <a:ext uri="{FF2B5EF4-FFF2-40B4-BE49-F238E27FC236}">
                <a16:creationId xmlns:a16="http://schemas.microsoft.com/office/drawing/2014/main" id="{679250D6-F0F8-4118-9004-48A8CB207E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245" y="1970180"/>
            <a:ext cx="4143114" cy="29287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2C83D49-551A-4CFE-B091-2B23E7524C8F}"/>
              </a:ext>
            </a:extLst>
          </p:cNvPr>
          <p:cNvSpPr txBox="1"/>
          <p:nvPr/>
        </p:nvSpPr>
        <p:spPr>
          <a:xfrm>
            <a:off x="1797517" y="2082528"/>
            <a:ext cx="1266773" cy="646331"/>
          </a:xfrm>
          <a:prstGeom prst="rect">
            <a:avLst/>
          </a:prstGeom>
          <a:noFill/>
        </p:spPr>
        <p:txBody>
          <a:bodyPr wrap="square" rtlCol="0">
            <a:spAutoFit/>
          </a:bodyPr>
          <a:lstStyle/>
          <a:p>
            <a:r>
              <a:rPr lang="en-AU"/>
              <a:t>Walker Circulation</a:t>
            </a:r>
          </a:p>
        </p:txBody>
      </p:sp>
      <p:sp>
        <p:nvSpPr>
          <p:cNvPr id="14" name="TextBox 13">
            <a:extLst>
              <a:ext uri="{FF2B5EF4-FFF2-40B4-BE49-F238E27FC236}">
                <a16:creationId xmlns:a16="http://schemas.microsoft.com/office/drawing/2014/main" id="{44A57276-E6C7-451C-8D3D-0BE3F18B0D5B}"/>
              </a:ext>
            </a:extLst>
          </p:cNvPr>
          <p:cNvSpPr txBox="1"/>
          <p:nvPr/>
        </p:nvSpPr>
        <p:spPr>
          <a:xfrm>
            <a:off x="874655" y="5024868"/>
            <a:ext cx="3076689" cy="923330"/>
          </a:xfrm>
          <a:prstGeom prst="rect">
            <a:avLst/>
          </a:prstGeom>
          <a:noFill/>
        </p:spPr>
        <p:txBody>
          <a:bodyPr wrap="square" rtlCol="0">
            <a:spAutoFit/>
          </a:bodyPr>
          <a:lstStyle/>
          <a:p>
            <a:r>
              <a:rPr lang="en-AU" altLang="en-US"/>
              <a:t>Warmer waters in the west, cooler waters in the east.</a:t>
            </a:r>
          </a:p>
          <a:p>
            <a:endParaRPr lang="en-AU" altLang="en-US"/>
          </a:p>
        </p:txBody>
      </p:sp>
      <p:sp>
        <p:nvSpPr>
          <p:cNvPr id="11" name="Title 1">
            <a:extLst>
              <a:ext uri="{FF2B5EF4-FFF2-40B4-BE49-F238E27FC236}">
                <a16:creationId xmlns:a16="http://schemas.microsoft.com/office/drawing/2014/main" id="{78E23A63-4741-4F75-B502-9F5AE6580E30}"/>
              </a:ext>
            </a:extLst>
          </p:cNvPr>
          <p:cNvSpPr txBox="1">
            <a:spLocks/>
          </p:cNvSpPr>
          <p:nvPr/>
        </p:nvSpPr>
        <p:spPr>
          <a:xfrm>
            <a:off x="1399304" y="234759"/>
            <a:ext cx="10430746" cy="1049235"/>
          </a:xfrm>
          <a:prstGeom prst="rect">
            <a:avLst/>
          </a:prstGeom>
        </p:spPr>
        <p:txBody>
          <a:bodyP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3200" b="1">
                <a:solidFill>
                  <a:srgbClr val="006699"/>
                </a:solidFill>
                <a:latin typeface="Arial" panose="020B0604020202020204" pitchFamily="34" charset="0"/>
              </a:rPr>
              <a:t>Circulation changes associated with La Ni</a:t>
            </a:r>
            <a:r>
              <a:rPr lang="en-US" altLang="en-AU" sz="3200" b="1">
                <a:solidFill>
                  <a:srgbClr val="006699"/>
                </a:solidFill>
                <a:latin typeface="Arial" panose="020B0604020202020204" pitchFamily="34" charset="0"/>
              </a:rPr>
              <a:t>ñ</a:t>
            </a:r>
            <a:r>
              <a:rPr lang="en-AU" altLang="en-AU" sz="3200" b="1">
                <a:solidFill>
                  <a:srgbClr val="006699"/>
                </a:solidFill>
                <a:latin typeface="Arial" panose="020B0604020202020204" pitchFamily="34" charset="0"/>
              </a:rPr>
              <a:t>a</a:t>
            </a:r>
          </a:p>
        </p:txBody>
      </p:sp>
    </p:spTree>
    <p:extLst>
      <p:ext uri="{BB962C8B-B14F-4D97-AF65-F5344CB8AC3E}">
        <p14:creationId xmlns:p14="http://schemas.microsoft.com/office/powerpoint/2010/main" val="401781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a:extLst>
              <a:ext uri="{FF2B5EF4-FFF2-40B4-BE49-F238E27FC236}">
                <a16:creationId xmlns:a16="http://schemas.microsoft.com/office/drawing/2014/main" id="{AFD58A06-1B5C-4298-8ADE-EE5FE87AF559}"/>
              </a:ext>
            </a:extLst>
          </p:cNvPr>
          <p:cNvSpPr txBox="1">
            <a:spLocks noChangeArrowheads="1"/>
          </p:cNvSpPr>
          <p:nvPr/>
        </p:nvSpPr>
        <p:spPr bwMode="auto">
          <a:xfrm>
            <a:off x="2490579" y="1162704"/>
            <a:ext cx="825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endParaRPr lang="en-AU" altLang="en-AU" sz="2700">
              <a:latin typeface="Times New Roman" panose="02020603050405020304" pitchFamily="18" charset="0"/>
            </a:endParaRPr>
          </a:p>
          <a:p>
            <a:endParaRPr lang="en-AU" altLang="en-AU" sz="2700">
              <a:latin typeface="Times New Roman" panose="02020603050405020304" pitchFamily="18" charset="0"/>
            </a:endParaRPr>
          </a:p>
        </p:txBody>
      </p:sp>
      <p:pic>
        <p:nvPicPr>
          <p:cNvPr id="2050" name="Picture 2">
            <a:extLst>
              <a:ext uri="{FF2B5EF4-FFF2-40B4-BE49-F238E27FC236}">
                <a16:creationId xmlns:a16="http://schemas.microsoft.com/office/drawing/2014/main" id="{DA8B3FD2-BC91-4370-ADE2-360533C55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59" y="1404454"/>
            <a:ext cx="4972050" cy="351472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1">
            <a:extLst>
              <a:ext uri="{FF2B5EF4-FFF2-40B4-BE49-F238E27FC236}">
                <a16:creationId xmlns:a16="http://schemas.microsoft.com/office/drawing/2014/main" id="{41D0014E-A1E4-4B54-A82C-AEE636CE34AF}"/>
              </a:ext>
            </a:extLst>
          </p:cNvPr>
          <p:cNvSpPr txBox="1">
            <a:spLocks noChangeArrowheads="1"/>
          </p:cNvSpPr>
          <p:nvPr/>
        </p:nvSpPr>
        <p:spPr bwMode="auto">
          <a:xfrm>
            <a:off x="1923374" y="1078991"/>
            <a:ext cx="220532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algn="ctr" eaLnBrk="1" hangingPunct="1">
              <a:buClr>
                <a:srgbClr val="000000"/>
              </a:buClr>
              <a:buSzPct val="100000"/>
              <a:buFont typeface="Times New Roman" panose="02020603050405020304" pitchFamily="18" charset="0"/>
              <a:buNone/>
            </a:pPr>
            <a:r>
              <a:rPr lang="en-AU" altLang="en-US" sz="1600" b="1">
                <a:solidFill>
                  <a:srgbClr val="000000"/>
                </a:solidFill>
                <a:latin typeface="Arial" panose="020B0604020202020204" pitchFamily="34" charset="0"/>
              </a:rPr>
              <a:t>El Niño</a:t>
            </a:r>
          </a:p>
        </p:txBody>
      </p:sp>
      <p:sp>
        <p:nvSpPr>
          <p:cNvPr id="10" name="TextBox 9">
            <a:extLst>
              <a:ext uri="{FF2B5EF4-FFF2-40B4-BE49-F238E27FC236}">
                <a16:creationId xmlns:a16="http://schemas.microsoft.com/office/drawing/2014/main" id="{FAC95606-79F9-4A85-941E-A342AC5EF712}"/>
              </a:ext>
            </a:extLst>
          </p:cNvPr>
          <p:cNvSpPr txBox="1"/>
          <p:nvPr/>
        </p:nvSpPr>
        <p:spPr>
          <a:xfrm>
            <a:off x="734813" y="4950882"/>
            <a:ext cx="5318163" cy="1477328"/>
          </a:xfrm>
          <a:prstGeom prst="rect">
            <a:avLst/>
          </a:prstGeom>
          <a:noFill/>
        </p:spPr>
        <p:txBody>
          <a:bodyPr wrap="square" rtlCol="0">
            <a:spAutoFit/>
          </a:bodyPr>
          <a:lstStyle/>
          <a:p>
            <a:r>
              <a:rPr lang="en-AU" altLang="en-US" b="1">
                <a:solidFill>
                  <a:srgbClr val="C00000"/>
                </a:solidFill>
              </a:rPr>
              <a:t>Walker Circulation</a:t>
            </a:r>
            <a:r>
              <a:rPr lang="en-AU" altLang="en-US"/>
              <a:t> weakens, moves east and sometimes reverses during an El Niño</a:t>
            </a:r>
          </a:p>
          <a:p>
            <a:endParaRPr lang="en-AU">
              <a:solidFill>
                <a:srgbClr val="C00000"/>
              </a:solidFill>
            </a:endParaRPr>
          </a:p>
          <a:p>
            <a:r>
              <a:rPr lang="en-AU"/>
              <a:t>The</a:t>
            </a:r>
            <a:r>
              <a:rPr lang="en-AU">
                <a:solidFill>
                  <a:srgbClr val="C00000"/>
                </a:solidFill>
              </a:rPr>
              <a:t> </a:t>
            </a:r>
            <a:r>
              <a:rPr lang="en-AU" b="1">
                <a:solidFill>
                  <a:srgbClr val="C00000"/>
                </a:solidFill>
              </a:rPr>
              <a:t>Western Pacific Warm Pool</a:t>
            </a:r>
            <a:r>
              <a:rPr lang="en-AU">
                <a:solidFill>
                  <a:srgbClr val="C00000"/>
                </a:solidFill>
              </a:rPr>
              <a:t> </a:t>
            </a:r>
            <a:r>
              <a:rPr lang="en-AU"/>
              <a:t>moves east, dragging the cloud and rain with it</a:t>
            </a:r>
          </a:p>
        </p:txBody>
      </p:sp>
      <p:sp>
        <p:nvSpPr>
          <p:cNvPr id="2" name="TextBox 1">
            <a:extLst>
              <a:ext uri="{FF2B5EF4-FFF2-40B4-BE49-F238E27FC236}">
                <a16:creationId xmlns:a16="http://schemas.microsoft.com/office/drawing/2014/main" id="{1DF31F38-89C0-49F8-AABA-E7B8338C45D7}"/>
              </a:ext>
            </a:extLst>
          </p:cNvPr>
          <p:cNvSpPr txBox="1"/>
          <p:nvPr/>
        </p:nvSpPr>
        <p:spPr>
          <a:xfrm>
            <a:off x="9849278" y="3012496"/>
            <a:ext cx="1637444" cy="923330"/>
          </a:xfrm>
          <a:prstGeom prst="rect">
            <a:avLst/>
          </a:prstGeom>
          <a:noFill/>
        </p:spPr>
        <p:txBody>
          <a:bodyPr wrap="square" rtlCol="0">
            <a:spAutoFit/>
          </a:bodyPr>
          <a:lstStyle/>
          <a:p>
            <a:r>
              <a:rPr lang="en-AU"/>
              <a:t>Rain and cloud follow warmest waters</a:t>
            </a:r>
          </a:p>
        </p:txBody>
      </p:sp>
      <p:sp>
        <p:nvSpPr>
          <p:cNvPr id="12" name="TextBox 11">
            <a:extLst>
              <a:ext uri="{FF2B5EF4-FFF2-40B4-BE49-F238E27FC236}">
                <a16:creationId xmlns:a16="http://schemas.microsoft.com/office/drawing/2014/main" id="{A5A25D65-257C-47C9-9112-D4B26EE3B53D}"/>
              </a:ext>
            </a:extLst>
          </p:cNvPr>
          <p:cNvSpPr txBox="1"/>
          <p:nvPr/>
        </p:nvSpPr>
        <p:spPr>
          <a:xfrm>
            <a:off x="6337840" y="2827830"/>
            <a:ext cx="2120360" cy="369332"/>
          </a:xfrm>
          <a:prstGeom prst="rect">
            <a:avLst/>
          </a:prstGeom>
          <a:noFill/>
        </p:spPr>
        <p:txBody>
          <a:bodyPr wrap="square" rtlCol="0">
            <a:spAutoFit/>
          </a:bodyPr>
          <a:lstStyle/>
          <a:p>
            <a:r>
              <a:rPr lang="en-AU"/>
              <a:t>Changes in the wind</a:t>
            </a:r>
          </a:p>
        </p:txBody>
      </p:sp>
      <p:sp>
        <p:nvSpPr>
          <p:cNvPr id="13" name="TextBox 12">
            <a:extLst>
              <a:ext uri="{FF2B5EF4-FFF2-40B4-BE49-F238E27FC236}">
                <a16:creationId xmlns:a16="http://schemas.microsoft.com/office/drawing/2014/main" id="{21F18B60-1265-4F5C-94F2-4CB86E944DA0}"/>
              </a:ext>
            </a:extLst>
          </p:cNvPr>
          <p:cNvSpPr txBox="1"/>
          <p:nvPr/>
        </p:nvSpPr>
        <p:spPr>
          <a:xfrm>
            <a:off x="8063308" y="1308265"/>
            <a:ext cx="2127624" cy="646331"/>
          </a:xfrm>
          <a:prstGeom prst="rect">
            <a:avLst/>
          </a:prstGeom>
          <a:noFill/>
        </p:spPr>
        <p:txBody>
          <a:bodyPr wrap="square" rtlCol="0">
            <a:spAutoFit/>
          </a:bodyPr>
          <a:lstStyle/>
          <a:p>
            <a:r>
              <a:rPr lang="en-AU"/>
              <a:t>Changes in the ocean temperatures</a:t>
            </a:r>
          </a:p>
        </p:txBody>
      </p:sp>
      <p:cxnSp>
        <p:nvCxnSpPr>
          <p:cNvPr id="4" name="Connector: Curved 3">
            <a:extLst>
              <a:ext uri="{FF2B5EF4-FFF2-40B4-BE49-F238E27FC236}">
                <a16:creationId xmlns:a16="http://schemas.microsoft.com/office/drawing/2014/main" id="{DD72F416-4AF5-4BF5-B9BA-B41208F2FF83}"/>
              </a:ext>
            </a:extLst>
          </p:cNvPr>
          <p:cNvCxnSpPr>
            <a:cxnSpLocks/>
            <a:stCxn id="13" idx="3"/>
            <a:endCxn id="2" idx="0"/>
          </p:cNvCxnSpPr>
          <p:nvPr/>
        </p:nvCxnSpPr>
        <p:spPr>
          <a:xfrm>
            <a:off x="10190932" y="1631431"/>
            <a:ext cx="477068" cy="1381065"/>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E02DB83B-257E-4067-97FE-A4CA8C720847}"/>
              </a:ext>
            </a:extLst>
          </p:cNvPr>
          <p:cNvCxnSpPr>
            <a:cxnSpLocks/>
            <a:stCxn id="2" idx="2"/>
            <a:endCxn id="12" idx="2"/>
          </p:cNvCxnSpPr>
          <p:nvPr/>
        </p:nvCxnSpPr>
        <p:spPr>
          <a:xfrm rot="5400000" flipH="1">
            <a:off x="8663678" y="1931504"/>
            <a:ext cx="738664" cy="3269980"/>
          </a:xfrm>
          <a:prstGeom prst="curvedConnector3">
            <a:avLst>
              <a:gd name="adj1" fmla="val -30948"/>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F38EF095-ABFB-4608-B996-BFE743FFF3E0}"/>
              </a:ext>
            </a:extLst>
          </p:cNvPr>
          <p:cNvCxnSpPr>
            <a:cxnSpLocks/>
            <a:stCxn id="12" idx="0"/>
            <a:endCxn id="13" idx="1"/>
          </p:cNvCxnSpPr>
          <p:nvPr/>
        </p:nvCxnSpPr>
        <p:spPr>
          <a:xfrm rot="5400000" flipH="1" flipV="1">
            <a:off x="7132465" y="1896987"/>
            <a:ext cx="1196399" cy="665288"/>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E881398-6C2C-4B19-B8FA-9AEF607BA176}"/>
              </a:ext>
            </a:extLst>
          </p:cNvPr>
          <p:cNvSpPr txBox="1"/>
          <p:nvPr/>
        </p:nvSpPr>
        <p:spPr>
          <a:xfrm>
            <a:off x="7994678" y="2329306"/>
            <a:ext cx="2373004" cy="646331"/>
          </a:xfrm>
          <a:prstGeom prst="rect">
            <a:avLst/>
          </a:prstGeom>
          <a:noFill/>
        </p:spPr>
        <p:txBody>
          <a:bodyPr wrap="square">
            <a:spAutoFit/>
          </a:bodyPr>
          <a:lstStyle/>
          <a:p>
            <a:pPr algn="ctr"/>
            <a:r>
              <a:rPr lang="en-AU" altLang="en-AU" b="1">
                <a:solidFill>
                  <a:srgbClr val="C00000"/>
                </a:solidFill>
                <a:latin typeface="+mn-lt"/>
                <a:ea typeface="+mn-ea"/>
              </a:rPr>
              <a:t>POSITIVE FEEDBACK </a:t>
            </a:r>
            <a:r>
              <a:rPr lang="en-AU" altLang="en-AU">
                <a:latin typeface="+mn-lt"/>
                <a:ea typeface="+mn-ea"/>
              </a:rPr>
              <a:t>loop</a:t>
            </a:r>
            <a:endParaRPr lang="en-AU"/>
          </a:p>
        </p:txBody>
      </p:sp>
      <p:sp>
        <p:nvSpPr>
          <p:cNvPr id="43" name="TextBox 42">
            <a:extLst>
              <a:ext uri="{FF2B5EF4-FFF2-40B4-BE49-F238E27FC236}">
                <a16:creationId xmlns:a16="http://schemas.microsoft.com/office/drawing/2014/main" id="{E03A010A-1438-4278-AA81-CE3ABA859CE7}"/>
              </a:ext>
            </a:extLst>
          </p:cNvPr>
          <p:cNvSpPr txBox="1"/>
          <p:nvPr/>
        </p:nvSpPr>
        <p:spPr>
          <a:xfrm>
            <a:off x="6337840" y="5019267"/>
            <a:ext cx="5590376" cy="1477328"/>
          </a:xfrm>
          <a:prstGeom prst="rect">
            <a:avLst/>
          </a:prstGeom>
          <a:noFill/>
        </p:spPr>
        <p:txBody>
          <a:bodyPr wrap="square">
            <a:spAutoFit/>
          </a:bodyPr>
          <a:lstStyle/>
          <a:p>
            <a:r>
              <a:rPr lang="en-AU" altLang="en-US">
                <a:latin typeface="+mn-lt"/>
                <a:ea typeface="+mn-ea"/>
              </a:rPr>
              <a:t>ENSO events develop in autumn to winter and decay in summer. </a:t>
            </a:r>
          </a:p>
          <a:p>
            <a:endParaRPr lang="en-AU" altLang="en-US"/>
          </a:p>
          <a:p>
            <a:r>
              <a:rPr lang="en-AU" altLang="en-US">
                <a:latin typeface="+mn-lt"/>
                <a:ea typeface="+mn-ea"/>
              </a:rPr>
              <a:t>ENSO lifecycle is a source of predictability in the Pacific. </a:t>
            </a:r>
          </a:p>
          <a:p>
            <a:r>
              <a:rPr lang="en-AU" altLang="en-US">
                <a:latin typeface="+mn-lt"/>
                <a:ea typeface="+mn-ea"/>
              </a:rPr>
              <a:t> </a:t>
            </a:r>
            <a:endParaRPr lang="en-US" altLang="en-AU" sz="2000">
              <a:solidFill>
                <a:srgbClr val="000000"/>
              </a:solidFill>
              <a:latin typeface="Arial" panose="020B0604020202020204" pitchFamily="34" charset="0"/>
            </a:endParaRPr>
          </a:p>
        </p:txBody>
      </p:sp>
      <p:sp>
        <p:nvSpPr>
          <p:cNvPr id="16" name="Title 1">
            <a:extLst>
              <a:ext uri="{FF2B5EF4-FFF2-40B4-BE49-F238E27FC236}">
                <a16:creationId xmlns:a16="http://schemas.microsoft.com/office/drawing/2014/main" id="{DAB81241-BD39-4B39-93F1-CB4B838D853F}"/>
              </a:ext>
            </a:extLst>
          </p:cNvPr>
          <p:cNvSpPr txBox="1">
            <a:spLocks/>
          </p:cNvSpPr>
          <p:nvPr/>
        </p:nvSpPr>
        <p:spPr>
          <a:xfrm>
            <a:off x="1399304" y="234759"/>
            <a:ext cx="10430746" cy="1049235"/>
          </a:xfrm>
          <a:prstGeom prst="rect">
            <a:avLst/>
          </a:prstGeom>
        </p:spPr>
        <p:txBody>
          <a:bodyP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3200" b="1">
                <a:solidFill>
                  <a:srgbClr val="006699"/>
                </a:solidFill>
                <a:latin typeface="Arial" panose="020B0604020202020204" pitchFamily="34" charset="0"/>
              </a:rPr>
              <a:t>Circulation changes associated with El Ni</a:t>
            </a:r>
            <a:r>
              <a:rPr lang="en-US" altLang="en-AU" sz="3200" b="1">
                <a:solidFill>
                  <a:srgbClr val="006699"/>
                </a:solidFill>
                <a:latin typeface="Arial" panose="020B0604020202020204" pitchFamily="34" charset="0"/>
              </a:rPr>
              <a:t>ñ</a:t>
            </a:r>
            <a:r>
              <a:rPr lang="en-AU" altLang="en-AU" sz="3200" b="1">
                <a:solidFill>
                  <a:srgbClr val="006699"/>
                </a:solidFill>
                <a:latin typeface="Arial" panose="020B0604020202020204" pitchFamily="34" charset="0"/>
              </a:rPr>
              <a: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770A297-B202-49E7-B980-8F63ED9A476A}"/>
              </a:ext>
            </a:extLst>
          </p:cNvPr>
          <p:cNvSpPr txBox="1">
            <a:spLocks/>
          </p:cNvSpPr>
          <p:nvPr/>
        </p:nvSpPr>
        <p:spPr>
          <a:xfrm>
            <a:off x="1399304" y="234759"/>
            <a:ext cx="10430746" cy="1049235"/>
          </a:xfrm>
          <a:prstGeom prst="rect">
            <a:avLst/>
          </a:prstGeom>
        </p:spPr>
        <p:txBody>
          <a:bodyP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2800" b="1" dirty="0">
                <a:solidFill>
                  <a:srgbClr val="006699"/>
                </a:solidFill>
                <a:latin typeface="Arial" panose="020B0604020202020204" pitchFamily="34" charset="0"/>
              </a:rPr>
              <a:t>Average December Sea Surface Temperature (SST) pattern during a </a:t>
            </a:r>
            <a:r>
              <a:rPr lang="en-AU" altLang="en-AU" sz="2800" b="1" i="1" dirty="0">
                <a:solidFill>
                  <a:srgbClr val="006699"/>
                </a:solidFill>
                <a:latin typeface="Arial" panose="020B0604020202020204" pitchFamily="34" charset="0"/>
              </a:rPr>
              <a:t>neutral</a:t>
            </a:r>
            <a:r>
              <a:rPr lang="en-AU" altLang="en-AU" sz="2800" b="1" dirty="0">
                <a:solidFill>
                  <a:srgbClr val="006699"/>
                </a:solidFill>
                <a:latin typeface="Arial" panose="020B0604020202020204" pitchFamily="34" charset="0"/>
              </a:rPr>
              <a:t> ENSO phase</a:t>
            </a:r>
            <a:r>
              <a:rPr lang="en-AU" altLang="en-AU" sz="2800" b="1" dirty="0">
                <a:solidFill>
                  <a:srgbClr val="006699"/>
                </a:solidFill>
                <a:latin typeface="Times New Roman" panose="02020603050405020304" pitchFamily="18" charset="0"/>
              </a:rPr>
              <a:t> </a:t>
            </a:r>
          </a:p>
        </p:txBody>
      </p:sp>
      <p:pic>
        <p:nvPicPr>
          <p:cNvPr id="25603" name="Picture 12" descr="Dec_mean_SST">
            <a:extLst>
              <a:ext uri="{FF2B5EF4-FFF2-40B4-BE49-F238E27FC236}">
                <a16:creationId xmlns:a16="http://schemas.microsoft.com/office/drawing/2014/main" id="{F972CE86-27F2-4EDD-876F-620013C974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354"/>
          <a:stretch/>
        </p:blipFill>
        <p:spPr bwMode="auto">
          <a:xfrm>
            <a:off x="0" y="1244245"/>
            <a:ext cx="10332834" cy="531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05487C1-50C4-4AF3-9ED6-D2E64AFDB800}"/>
              </a:ext>
            </a:extLst>
          </p:cNvPr>
          <p:cNvSpPr/>
          <p:nvPr/>
        </p:nvSpPr>
        <p:spPr>
          <a:xfrm>
            <a:off x="1630379" y="3259576"/>
            <a:ext cx="1729087" cy="1268505"/>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65D421E1-F47A-462F-BD02-5EA6D3C9B10D}"/>
              </a:ext>
            </a:extLst>
          </p:cNvPr>
          <p:cNvSpPr txBox="1"/>
          <p:nvPr/>
        </p:nvSpPr>
        <p:spPr>
          <a:xfrm>
            <a:off x="2575505" y="3231075"/>
            <a:ext cx="1032733" cy="369332"/>
          </a:xfrm>
          <a:prstGeom prst="rect">
            <a:avLst/>
          </a:prstGeom>
          <a:noFill/>
        </p:spPr>
        <p:txBody>
          <a:bodyPr wrap="square" rtlCol="0">
            <a:spAutoFit/>
          </a:bodyPr>
          <a:lstStyle/>
          <a:p>
            <a:r>
              <a:rPr lang="en-AU" b="1">
                <a:solidFill>
                  <a:sysClr val="windowText" lastClr="000000"/>
                </a:solidFill>
              </a:rPr>
              <a:t>WPWP</a:t>
            </a:r>
          </a:p>
        </p:txBody>
      </p:sp>
      <p:sp>
        <p:nvSpPr>
          <p:cNvPr id="7" name="Rectangle 6">
            <a:extLst>
              <a:ext uri="{FF2B5EF4-FFF2-40B4-BE49-F238E27FC236}">
                <a16:creationId xmlns:a16="http://schemas.microsoft.com/office/drawing/2014/main" id="{1EBAE0CC-91FB-4843-A949-E70BC73D28C2}"/>
              </a:ext>
            </a:extLst>
          </p:cNvPr>
          <p:cNvSpPr/>
          <p:nvPr/>
        </p:nvSpPr>
        <p:spPr>
          <a:xfrm>
            <a:off x="3394151" y="4198738"/>
            <a:ext cx="3267636" cy="872756"/>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D966D0BC-6B81-4F2E-9825-4170625008C1}"/>
              </a:ext>
            </a:extLst>
          </p:cNvPr>
          <p:cNvSpPr/>
          <p:nvPr/>
        </p:nvSpPr>
        <p:spPr>
          <a:xfrm>
            <a:off x="3989173" y="3333363"/>
            <a:ext cx="3690724" cy="495658"/>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6F5DA2AA-12EC-43E8-9B80-0DA66FC7973F}"/>
              </a:ext>
            </a:extLst>
          </p:cNvPr>
          <p:cNvSpPr txBox="1"/>
          <p:nvPr/>
        </p:nvSpPr>
        <p:spPr>
          <a:xfrm>
            <a:off x="4506391" y="4255279"/>
            <a:ext cx="1032733" cy="369332"/>
          </a:xfrm>
          <a:prstGeom prst="rect">
            <a:avLst/>
          </a:prstGeom>
          <a:noFill/>
        </p:spPr>
        <p:txBody>
          <a:bodyPr wrap="square" rtlCol="0">
            <a:spAutoFit/>
          </a:bodyPr>
          <a:lstStyle/>
          <a:p>
            <a:r>
              <a:rPr lang="en-AU" b="1">
                <a:solidFill>
                  <a:sysClr val="windowText" lastClr="000000"/>
                </a:solidFill>
              </a:rPr>
              <a:t>SPCZ</a:t>
            </a:r>
          </a:p>
        </p:txBody>
      </p:sp>
      <p:sp>
        <p:nvSpPr>
          <p:cNvPr id="10" name="TextBox 9">
            <a:extLst>
              <a:ext uri="{FF2B5EF4-FFF2-40B4-BE49-F238E27FC236}">
                <a16:creationId xmlns:a16="http://schemas.microsoft.com/office/drawing/2014/main" id="{37291B08-B426-4962-887F-ED955DE11AE6}"/>
              </a:ext>
            </a:extLst>
          </p:cNvPr>
          <p:cNvSpPr txBox="1"/>
          <p:nvPr/>
        </p:nvSpPr>
        <p:spPr>
          <a:xfrm>
            <a:off x="4484382" y="3417511"/>
            <a:ext cx="899833" cy="369332"/>
          </a:xfrm>
          <a:prstGeom prst="rect">
            <a:avLst/>
          </a:prstGeom>
          <a:noFill/>
        </p:spPr>
        <p:txBody>
          <a:bodyPr wrap="square" rtlCol="0">
            <a:spAutoFit/>
          </a:bodyPr>
          <a:lstStyle/>
          <a:p>
            <a:r>
              <a:rPr lang="en-AU" b="1">
                <a:solidFill>
                  <a:sysClr val="windowText" lastClr="000000"/>
                </a:solidFill>
              </a:rPr>
              <a:t>ITCZ</a:t>
            </a:r>
          </a:p>
        </p:txBody>
      </p:sp>
      <p:sp>
        <p:nvSpPr>
          <p:cNvPr id="11" name="Rectangle 10">
            <a:extLst>
              <a:ext uri="{FF2B5EF4-FFF2-40B4-BE49-F238E27FC236}">
                <a16:creationId xmlns:a16="http://schemas.microsoft.com/office/drawing/2014/main" id="{938BA1D7-788B-434F-8179-74260D173CD6}"/>
              </a:ext>
            </a:extLst>
          </p:cNvPr>
          <p:cNvSpPr/>
          <p:nvPr/>
        </p:nvSpPr>
        <p:spPr>
          <a:xfrm>
            <a:off x="8552871" y="4635116"/>
            <a:ext cx="1037691" cy="1159033"/>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BAFCA5F1-70F0-42D8-A86E-6E944954F06C}"/>
              </a:ext>
            </a:extLst>
          </p:cNvPr>
          <p:cNvSpPr txBox="1"/>
          <p:nvPr/>
        </p:nvSpPr>
        <p:spPr>
          <a:xfrm>
            <a:off x="8694202" y="5010619"/>
            <a:ext cx="1032733" cy="646331"/>
          </a:xfrm>
          <a:prstGeom prst="rect">
            <a:avLst/>
          </a:prstGeom>
          <a:noFill/>
        </p:spPr>
        <p:txBody>
          <a:bodyPr wrap="square" rtlCol="0">
            <a:spAutoFit/>
          </a:bodyPr>
          <a:lstStyle/>
          <a:p>
            <a:r>
              <a:rPr lang="en-AU" b="1">
                <a:solidFill>
                  <a:sysClr val="windowText" lastClr="000000"/>
                </a:solidFill>
              </a:rPr>
              <a:t>Cold current</a:t>
            </a:r>
          </a:p>
        </p:txBody>
      </p:sp>
      <p:sp>
        <p:nvSpPr>
          <p:cNvPr id="13" name="Rectangle 12">
            <a:extLst>
              <a:ext uri="{FF2B5EF4-FFF2-40B4-BE49-F238E27FC236}">
                <a16:creationId xmlns:a16="http://schemas.microsoft.com/office/drawing/2014/main" id="{0DB895BD-266E-4EF4-804E-8E38325368AC}"/>
              </a:ext>
            </a:extLst>
          </p:cNvPr>
          <p:cNvSpPr/>
          <p:nvPr/>
        </p:nvSpPr>
        <p:spPr>
          <a:xfrm>
            <a:off x="7683763" y="3649882"/>
            <a:ext cx="1387953" cy="51503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13947349-6B34-4BA8-82A4-AD41977FA7F0}"/>
              </a:ext>
            </a:extLst>
          </p:cNvPr>
          <p:cNvSpPr txBox="1"/>
          <p:nvPr/>
        </p:nvSpPr>
        <p:spPr>
          <a:xfrm>
            <a:off x="7797957" y="3679199"/>
            <a:ext cx="1387952" cy="646331"/>
          </a:xfrm>
          <a:prstGeom prst="rect">
            <a:avLst/>
          </a:prstGeom>
          <a:noFill/>
        </p:spPr>
        <p:txBody>
          <a:bodyPr wrap="square" rtlCol="0">
            <a:spAutoFit/>
          </a:bodyPr>
          <a:lstStyle/>
          <a:p>
            <a:r>
              <a:rPr lang="en-AU" b="1">
                <a:solidFill>
                  <a:sysClr val="windowText" lastClr="000000"/>
                </a:solidFill>
              </a:rPr>
              <a:t>Cold tongue</a:t>
            </a:r>
          </a:p>
          <a:p>
            <a:endParaRPr lang="en-AU" b="1">
              <a:solidFill>
                <a:sysClr val="windowText" lastClr="000000"/>
              </a:solidFill>
            </a:endParaRPr>
          </a:p>
        </p:txBody>
      </p:sp>
      <p:pic>
        <p:nvPicPr>
          <p:cNvPr id="15" name="Picture 12" descr="Dec_mean_SST">
            <a:extLst>
              <a:ext uri="{FF2B5EF4-FFF2-40B4-BE49-F238E27FC236}">
                <a16:creationId xmlns:a16="http://schemas.microsoft.com/office/drawing/2014/main" id="{5FE0C152-2931-40DF-96B2-E78B7E34C3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338"/>
          <a:stretch/>
        </p:blipFill>
        <p:spPr bwMode="auto">
          <a:xfrm>
            <a:off x="1504871" y="6282130"/>
            <a:ext cx="7926388" cy="48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7278BDC6-55E6-4BD3-815B-DE5A4D9BA7E0}"/>
              </a:ext>
            </a:extLst>
          </p:cNvPr>
          <p:cNvSpPr txBox="1"/>
          <p:nvPr/>
        </p:nvSpPr>
        <p:spPr>
          <a:xfrm>
            <a:off x="10332834" y="2285859"/>
            <a:ext cx="1387952" cy="1754326"/>
          </a:xfrm>
          <a:prstGeom prst="rect">
            <a:avLst/>
          </a:prstGeom>
          <a:noFill/>
        </p:spPr>
        <p:txBody>
          <a:bodyPr wrap="square" rtlCol="0">
            <a:spAutoFit/>
          </a:bodyPr>
          <a:lstStyle/>
          <a:p>
            <a:r>
              <a:rPr lang="en-AU" b="1" dirty="0">
                <a:solidFill>
                  <a:sysClr val="windowText" lastClr="000000"/>
                </a:solidFill>
              </a:rPr>
              <a:t>East equatorial Pacific is </a:t>
            </a:r>
          </a:p>
          <a:p>
            <a:r>
              <a:rPr lang="en-AU" b="1" dirty="0"/>
              <a:t>cooler than west</a:t>
            </a:r>
          </a:p>
          <a:p>
            <a:endParaRPr lang="en-AU" b="1" dirty="0">
              <a:solidFill>
                <a:sysClr val="windowText" lastClr="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C6A84E-2F5D-41F2-90DB-A7527B5305FF}"/>
              </a:ext>
            </a:extLst>
          </p:cNvPr>
          <p:cNvSpPr txBox="1"/>
          <p:nvPr/>
        </p:nvSpPr>
        <p:spPr>
          <a:xfrm>
            <a:off x="251365" y="4672750"/>
            <a:ext cx="5751878" cy="2339102"/>
          </a:xfrm>
          <a:prstGeom prst="rect">
            <a:avLst/>
          </a:prstGeom>
          <a:noFill/>
        </p:spPr>
        <p:txBody>
          <a:bodyPr wrap="square" rtlCol="0">
            <a:spAutoFit/>
          </a:bodyPr>
          <a:lstStyle/>
          <a:p>
            <a:r>
              <a:rPr lang="en-AU" b="1"/>
              <a:t>Average of 11 El Niño events </a:t>
            </a:r>
          </a:p>
          <a:p>
            <a:endParaRPr lang="en-AU"/>
          </a:p>
          <a:p>
            <a:pPr>
              <a:spcAft>
                <a:spcPts val="1200"/>
              </a:spcAft>
            </a:pPr>
            <a:r>
              <a:rPr lang="en-AU" b="1">
                <a:solidFill>
                  <a:srgbClr val="C00000"/>
                </a:solidFill>
              </a:rPr>
              <a:t>Western Pacific Warm Pool</a:t>
            </a:r>
            <a:r>
              <a:rPr lang="en-AU">
                <a:solidFill>
                  <a:srgbClr val="C00000"/>
                </a:solidFill>
              </a:rPr>
              <a:t> </a:t>
            </a:r>
            <a:r>
              <a:rPr lang="en-AU"/>
              <a:t>has spread east into the central Pacific (</a:t>
            </a:r>
            <a:r>
              <a:rPr lang="en-AU" altLang="en-US"/>
              <a:t>29°C east of 160°W)</a:t>
            </a:r>
            <a:r>
              <a:rPr lang="en-AU">
                <a:solidFill>
                  <a:srgbClr val="C00000"/>
                </a:solidFill>
              </a:rPr>
              <a:t> </a:t>
            </a:r>
            <a:endParaRPr lang="en-AU" b="1">
              <a:solidFill>
                <a:srgbClr val="C00000"/>
              </a:solidFill>
            </a:endParaRPr>
          </a:p>
          <a:p>
            <a:pPr>
              <a:spcAft>
                <a:spcPts val="1200"/>
              </a:spcAft>
            </a:pPr>
            <a:r>
              <a:rPr lang="en-AU"/>
              <a:t>Temperature difference between east and west equatorial Pacific is about 4°C</a:t>
            </a:r>
          </a:p>
          <a:p>
            <a:endParaRPr lang="en-AU"/>
          </a:p>
        </p:txBody>
      </p:sp>
      <p:pic>
        <p:nvPicPr>
          <p:cNvPr id="6" name="Picture 5" descr="Nino_SSTanom">
            <a:extLst>
              <a:ext uri="{FF2B5EF4-FFF2-40B4-BE49-F238E27FC236}">
                <a16:creationId xmlns:a16="http://schemas.microsoft.com/office/drawing/2014/main" id="{6667E2A0-5B89-41C8-97C0-7CA11FE091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247"/>
          <a:stretch/>
        </p:blipFill>
        <p:spPr bwMode="auto">
          <a:xfrm>
            <a:off x="6031848" y="1200571"/>
            <a:ext cx="6098700" cy="325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Nino_SST">
            <a:extLst>
              <a:ext uri="{FF2B5EF4-FFF2-40B4-BE49-F238E27FC236}">
                <a16:creationId xmlns:a16="http://schemas.microsoft.com/office/drawing/2014/main" id="{FD6A5EBE-EECB-41FC-A4D7-F4F12B4933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87"/>
          <a:stretch/>
        </p:blipFill>
        <p:spPr bwMode="auto">
          <a:xfrm>
            <a:off x="-106730" y="1187124"/>
            <a:ext cx="6203430" cy="397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ino_SSTanom">
            <a:extLst>
              <a:ext uri="{FF2B5EF4-FFF2-40B4-BE49-F238E27FC236}">
                <a16:creationId xmlns:a16="http://schemas.microsoft.com/office/drawing/2014/main" id="{97A905A8-E45E-4C78-BB2E-7B8B54C39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927"/>
          <a:stretch/>
        </p:blipFill>
        <p:spPr bwMode="auto">
          <a:xfrm>
            <a:off x="6158152" y="4802263"/>
            <a:ext cx="6098700" cy="36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897056A-1AF2-42A4-A1B2-3808ECE435BF}"/>
              </a:ext>
            </a:extLst>
          </p:cNvPr>
          <p:cNvSpPr txBox="1"/>
          <p:nvPr/>
        </p:nvSpPr>
        <p:spPr>
          <a:xfrm>
            <a:off x="6753340" y="5130568"/>
            <a:ext cx="5438660" cy="1354217"/>
          </a:xfrm>
          <a:prstGeom prst="rect">
            <a:avLst/>
          </a:prstGeom>
          <a:noFill/>
        </p:spPr>
        <p:txBody>
          <a:bodyPr wrap="square" rtlCol="0">
            <a:spAutoFit/>
          </a:bodyPr>
          <a:lstStyle/>
          <a:p>
            <a:pPr>
              <a:spcAft>
                <a:spcPts val="1200"/>
              </a:spcAft>
            </a:pPr>
            <a:r>
              <a:rPr lang="en-AU" b="1">
                <a:solidFill>
                  <a:srgbClr val="C00000"/>
                </a:solidFill>
              </a:rPr>
              <a:t>Sea Surface Temperatures</a:t>
            </a:r>
            <a:r>
              <a:rPr lang="en-AU">
                <a:solidFill>
                  <a:srgbClr val="C00000"/>
                </a:solidFill>
              </a:rPr>
              <a:t> </a:t>
            </a:r>
            <a:r>
              <a:rPr lang="en-AU" altLang="en-US"/>
              <a:t>in the central and eastern Pacific are typically </a:t>
            </a:r>
            <a:r>
              <a:rPr lang="en-AU" altLang="en-US" b="1">
                <a:solidFill>
                  <a:srgbClr val="C00000"/>
                </a:solidFill>
              </a:rPr>
              <a:t>above normal</a:t>
            </a:r>
            <a:r>
              <a:rPr lang="en-AU" b="1">
                <a:solidFill>
                  <a:srgbClr val="C00000"/>
                </a:solidFill>
              </a:rPr>
              <a:t> </a:t>
            </a:r>
            <a:endParaRPr lang="en-AU"/>
          </a:p>
          <a:p>
            <a:pPr>
              <a:spcAft>
                <a:spcPts val="1200"/>
              </a:spcAft>
            </a:pPr>
            <a:r>
              <a:rPr lang="en-AU" altLang="en-US" b="1">
                <a:solidFill>
                  <a:srgbClr val="C00000"/>
                </a:solidFill>
              </a:rPr>
              <a:t>Boomerang-shaped</a:t>
            </a:r>
            <a:r>
              <a:rPr lang="en-AU" altLang="en-US"/>
              <a:t> region of </a:t>
            </a:r>
            <a:r>
              <a:rPr lang="en-AU" altLang="en-US" b="1">
                <a:solidFill>
                  <a:srgbClr val="C00000"/>
                </a:solidFill>
              </a:rPr>
              <a:t>cooler water</a:t>
            </a:r>
            <a:r>
              <a:rPr lang="en-AU" altLang="en-US"/>
              <a:t> to the west around the warm equatorial waters</a:t>
            </a:r>
            <a:endParaRPr lang="en-AU"/>
          </a:p>
        </p:txBody>
      </p:sp>
      <p:sp>
        <p:nvSpPr>
          <p:cNvPr id="9" name="Rectangle 8">
            <a:extLst>
              <a:ext uri="{FF2B5EF4-FFF2-40B4-BE49-F238E27FC236}">
                <a16:creationId xmlns:a16="http://schemas.microsoft.com/office/drawing/2014/main" id="{5BF98710-B4B6-47DC-BF73-CF3CE0F029CC}"/>
              </a:ext>
            </a:extLst>
          </p:cNvPr>
          <p:cNvSpPr/>
          <p:nvPr/>
        </p:nvSpPr>
        <p:spPr>
          <a:xfrm>
            <a:off x="1221475" y="2191814"/>
            <a:ext cx="2407315" cy="1268505"/>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9CC5FC44-7226-4380-BFB6-8937BF8C0E40}"/>
              </a:ext>
            </a:extLst>
          </p:cNvPr>
          <p:cNvSpPr txBox="1"/>
          <p:nvPr/>
        </p:nvSpPr>
        <p:spPr>
          <a:xfrm>
            <a:off x="2785165" y="2191814"/>
            <a:ext cx="1032733" cy="369332"/>
          </a:xfrm>
          <a:prstGeom prst="rect">
            <a:avLst/>
          </a:prstGeom>
          <a:noFill/>
        </p:spPr>
        <p:txBody>
          <a:bodyPr wrap="square" rtlCol="0">
            <a:spAutoFit/>
          </a:bodyPr>
          <a:lstStyle/>
          <a:p>
            <a:r>
              <a:rPr lang="en-AU" b="1">
                <a:solidFill>
                  <a:sysClr val="windowText" lastClr="000000"/>
                </a:solidFill>
              </a:rPr>
              <a:t>WPWP</a:t>
            </a:r>
          </a:p>
        </p:txBody>
      </p:sp>
      <p:sp>
        <p:nvSpPr>
          <p:cNvPr id="13" name="Rectangle 12">
            <a:extLst>
              <a:ext uri="{FF2B5EF4-FFF2-40B4-BE49-F238E27FC236}">
                <a16:creationId xmlns:a16="http://schemas.microsoft.com/office/drawing/2014/main" id="{8F17087A-252A-4C38-8C1D-3A7335B151A3}"/>
              </a:ext>
            </a:extLst>
          </p:cNvPr>
          <p:cNvSpPr/>
          <p:nvPr/>
        </p:nvSpPr>
        <p:spPr>
          <a:xfrm>
            <a:off x="8850439" y="2353235"/>
            <a:ext cx="2407315" cy="954741"/>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55027529-02AA-4FEF-B646-B0A60AD19CB4}"/>
              </a:ext>
            </a:extLst>
          </p:cNvPr>
          <p:cNvSpPr txBox="1"/>
          <p:nvPr/>
        </p:nvSpPr>
        <p:spPr>
          <a:xfrm>
            <a:off x="9049021" y="2353235"/>
            <a:ext cx="2208733" cy="369332"/>
          </a:xfrm>
          <a:prstGeom prst="rect">
            <a:avLst/>
          </a:prstGeom>
          <a:noFill/>
        </p:spPr>
        <p:txBody>
          <a:bodyPr wrap="square" rtlCol="0">
            <a:spAutoFit/>
          </a:bodyPr>
          <a:lstStyle/>
          <a:p>
            <a:r>
              <a:rPr lang="en-AU" b="1">
                <a:solidFill>
                  <a:sysClr val="windowText" lastClr="000000"/>
                </a:solidFill>
              </a:rPr>
              <a:t>Warmer than normal</a:t>
            </a:r>
          </a:p>
        </p:txBody>
      </p:sp>
      <p:sp>
        <p:nvSpPr>
          <p:cNvPr id="12" name="Title 1">
            <a:extLst>
              <a:ext uri="{FF2B5EF4-FFF2-40B4-BE49-F238E27FC236}">
                <a16:creationId xmlns:a16="http://schemas.microsoft.com/office/drawing/2014/main" id="{A4F8D933-1753-4760-B9F3-3BDD7CA89E1E}"/>
              </a:ext>
            </a:extLst>
          </p:cNvPr>
          <p:cNvSpPr txBox="1">
            <a:spLocks/>
          </p:cNvSpPr>
          <p:nvPr/>
        </p:nvSpPr>
        <p:spPr>
          <a:xfrm>
            <a:off x="1399304" y="234759"/>
            <a:ext cx="10430746" cy="1049235"/>
          </a:xfrm>
          <a:prstGeom prst="rect">
            <a:avLst/>
          </a:prstGeom>
        </p:spPr>
        <p:txBody>
          <a:bodyP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2800" b="1" dirty="0">
                <a:solidFill>
                  <a:srgbClr val="006699"/>
                </a:solidFill>
                <a:latin typeface="Arial" panose="020B0604020202020204" pitchFamily="34" charset="0"/>
              </a:rPr>
              <a:t>Average December Sea Surface Temperature patterns and anomaly during </a:t>
            </a:r>
            <a:r>
              <a:rPr lang="en-AU" altLang="en-AU" sz="2800" b="1" i="1" dirty="0">
                <a:solidFill>
                  <a:srgbClr val="006699"/>
                </a:solidFill>
                <a:latin typeface="Arial" panose="020B0604020202020204" pitchFamily="34" charset="0"/>
              </a:rPr>
              <a:t>El Ni</a:t>
            </a:r>
            <a:r>
              <a:rPr lang="en-US" altLang="en-AU" sz="2800" b="1" i="1" dirty="0">
                <a:solidFill>
                  <a:srgbClr val="006699"/>
                </a:solidFill>
                <a:latin typeface="Arial" panose="020B0604020202020204" pitchFamily="34" charset="0"/>
                <a:cs typeface="Times New Roman" panose="02020603050405020304" pitchFamily="18" charset="0"/>
              </a:rPr>
              <a:t>ñ</a:t>
            </a:r>
            <a:r>
              <a:rPr lang="en-AU" altLang="en-AU" sz="2800" b="1" i="1" dirty="0">
                <a:solidFill>
                  <a:srgbClr val="006699"/>
                </a:solidFill>
                <a:latin typeface="Arial" panose="020B0604020202020204" pitchFamily="34" charset="0"/>
              </a:rPr>
              <a: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12" descr="Nina_SST">
            <a:extLst>
              <a:ext uri="{FF2B5EF4-FFF2-40B4-BE49-F238E27FC236}">
                <a16:creationId xmlns:a16="http://schemas.microsoft.com/office/drawing/2014/main" id="{96D254AC-E3A2-4D15-9B94-D00D4A4BA7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993"/>
          <a:stretch/>
        </p:blipFill>
        <p:spPr bwMode="auto">
          <a:xfrm>
            <a:off x="215999" y="1476000"/>
            <a:ext cx="5974545" cy="302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2622BA5-665E-46AE-8507-BC08B621BB5B}"/>
              </a:ext>
            </a:extLst>
          </p:cNvPr>
          <p:cNvSpPr txBox="1"/>
          <p:nvPr/>
        </p:nvSpPr>
        <p:spPr>
          <a:xfrm>
            <a:off x="215999" y="5026100"/>
            <a:ext cx="5880002" cy="1354217"/>
          </a:xfrm>
          <a:prstGeom prst="rect">
            <a:avLst/>
          </a:prstGeom>
          <a:noFill/>
        </p:spPr>
        <p:txBody>
          <a:bodyPr wrap="square" rtlCol="0">
            <a:spAutoFit/>
          </a:bodyPr>
          <a:lstStyle/>
          <a:p>
            <a:pPr>
              <a:spcAft>
                <a:spcPts val="1200"/>
              </a:spcAft>
            </a:pPr>
            <a:r>
              <a:rPr lang="en-AU" b="1">
                <a:solidFill>
                  <a:srgbClr val="C00000"/>
                </a:solidFill>
              </a:rPr>
              <a:t>Western Pacific Warm Pool</a:t>
            </a:r>
            <a:r>
              <a:rPr lang="en-AU">
                <a:solidFill>
                  <a:srgbClr val="C00000"/>
                </a:solidFill>
              </a:rPr>
              <a:t> </a:t>
            </a:r>
            <a:r>
              <a:rPr lang="en-AU"/>
              <a:t>has contracted to the </a:t>
            </a:r>
            <a:r>
              <a:rPr lang="en-AU" altLang="en-US"/>
              <a:t>far western Pacific. The water above 29°C is more than 40° of longitude west compared to El Niño average.</a:t>
            </a:r>
            <a:r>
              <a:rPr lang="en-AU">
                <a:solidFill>
                  <a:srgbClr val="C00000"/>
                </a:solidFill>
              </a:rPr>
              <a:t> </a:t>
            </a:r>
            <a:endParaRPr lang="en-AU"/>
          </a:p>
          <a:p>
            <a:pPr>
              <a:spcAft>
                <a:spcPts val="1200"/>
              </a:spcAft>
            </a:pPr>
            <a:r>
              <a:rPr lang="en-AU"/>
              <a:t>Equatorial Pacific </a:t>
            </a:r>
            <a:r>
              <a:rPr lang="en-AU" b="1">
                <a:solidFill>
                  <a:srgbClr val="C00000"/>
                </a:solidFill>
              </a:rPr>
              <a:t>Cold Tongue is stronger </a:t>
            </a:r>
            <a:r>
              <a:rPr lang="en-AU"/>
              <a:t>and further west</a:t>
            </a:r>
          </a:p>
        </p:txBody>
      </p:sp>
      <p:pic>
        <p:nvPicPr>
          <p:cNvPr id="5" name="Picture 4" descr="Nina_SSTanom">
            <a:extLst>
              <a:ext uri="{FF2B5EF4-FFF2-40B4-BE49-F238E27FC236}">
                <a16:creationId xmlns:a16="http://schemas.microsoft.com/office/drawing/2014/main" id="{C698093B-A8FB-4F3B-898D-B6CBF27A30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993"/>
          <a:stretch/>
        </p:blipFill>
        <p:spPr bwMode="auto">
          <a:xfrm>
            <a:off x="6096000" y="1476000"/>
            <a:ext cx="5938222" cy="302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3D48DF3-E8C3-48C9-A175-14D3CD73DD72}"/>
              </a:ext>
            </a:extLst>
          </p:cNvPr>
          <p:cNvSpPr txBox="1"/>
          <p:nvPr/>
        </p:nvSpPr>
        <p:spPr>
          <a:xfrm>
            <a:off x="6180684" y="4987539"/>
            <a:ext cx="6096000" cy="1631216"/>
          </a:xfrm>
          <a:prstGeom prst="rect">
            <a:avLst/>
          </a:prstGeom>
          <a:noFill/>
        </p:spPr>
        <p:txBody>
          <a:bodyPr wrap="square" rtlCol="0">
            <a:spAutoFit/>
          </a:bodyPr>
          <a:lstStyle/>
          <a:p>
            <a:pPr>
              <a:spcAft>
                <a:spcPts val="1200"/>
              </a:spcAft>
            </a:pPr>
            <a:r>
              <a:rPr lang="en-AU" b="1">
                <a:solidFill>
                  <a:srgbClr val="C00000"/>
                </a:solidFill>
              </a:rPr>
              <a:t>Sea Surface Temperatures</a:t>
            </a:r>
            <a:r>
              <a:rPr lang="en-AU">
                <a:solidFill>
                  <a:srgbClr val="C00000"/>
                </a:solidFill>
              </a:rPr>
              <a:t> </a:t>
            </a:r>
            <a:r>
              <a:rPr lang="en-AU" altLang="en-US"/>
              <a:t>are typically </a:t>
            </a:r>
            <a:r>
              <a:rPr lang="en-AU" altLang="en-US" b="1">
                <a:solidFill>
                  <a:srgbClr val="C00000"/>
                </a:solidFill>
              </a:rPr>
              <a:t>below normal</a:t>
            </a:r>
            <a:r>
              <a:rPr lang="en-AU" altLang="en-US"/>
              <a:t> within about 15° of the equator, east of 160°E. Almost the reverse of El </a:t>
            </a:r>
            <a:r>
              <a:rPr lang="en-AU"/>
              <a:t>Niñ</a:t>
            </a:r>
            <a:r>
              <a:rPr lang="en-AU" altLang="en-US"/>
              <a:t>o but not symmetrical.</a:t>
            </a:r>
            <a:endParaRPr lang="en-AU"/>
          </a:p>
          <a:p>
            <a:pPr>
              <a:spcAft>
                <a:spcPts val="1200"/>
              </a:spcAft>
            </a:pPr>
            <a:r>
              <a:rPr lang="en-AU" altLang="en-US" b="1">
                <a:solidFill>
                  <a:srgbClr val="C00000"/>
                </a:solidFill>
              </a:rPr>
              <a:t>Boomerang-shaped</a:t>
            </a:r>
            <a:r>
              <a:rPr lang="en-AU" altLang="en-US"/>
              <a:t> region of </a:t>
            </a:r>
            <a:r>
              <a:rPr lang="en-AU" altLang="en-US" b="1">
                <a:solidFill>
                  <a:srgbClr val="C00000"/>
                </a:solidFill>
              </a:rPr>
              <a:t>warmer water</a:t>
            </a:r>
            <a:r>
              <a:rPr lang="en-AU" altLang="en-US"/>
              <a:t> wrapping around the cool equatorial waters</a:t>
            </a:r>
            <a:endParaRPr lang="en-AU"/>
          </a:p>
        </p:txBody>
      </p:sp>
      <p:pic>
        <p:nvPicPr>
          <p:cNvPr id="7" name="Picture 6" descr="Nina_SSTanom">
            <a:extLst>
              <a:ext uri="{FF2B5EF4-FFF2-40B4-BE49-F238E27FC236}">
                <a16:creationId xmlns:a16="http://schemas.microsoft.com/office/drawing/2014/main" id="{386E18E2-CC6A-4454-961B-B51D14CD9E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0800"/>
          <a:stretch/>
        </p:blipFill>
        <p:spPr bwMode="auto">
          <a:xfrm>
            <a:off x="6338462" y="4591299"/>
            <a:ext cx="5938222" cy="34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Nina_SST">
            <a:extLst>
              <a:ext uri="{FF2B5EF4-FFF2-40B4-BE49-F238E27FC236}">
                <a16:creationId xmlns:a16="http://schemas.microsoft.com/office/drawing/2014/main" id="{F4271FEC-0326-47FE-AF28-62F6D2AC2D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800"/>
          <a:stretch/>
        </p:blipFill>
        <p:spPr bwMode="auto">
          <a:xfrm>
            <a:off x="363917" y="4591299"/>
            <a:ext cx="5974545" cy="34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8B69626-1A1E-4D63-94BA-E221BCBFC21F}"/>
              </a:ext>
            </a:extLst>
          </p:cNvPr>
          <p:cNvSpPr/>
          <p:nvPr/>
        </p:nvSpPr>
        <p:spPr>
          <a:xfrm>
            <a:off x="8054788" y="2111188"/>
            <a:ext cx="3164011" cy="1502477"/>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48C6C68A-FD9B-460D-9F3F-22335819211C}"/>
              </a:ext>
            </a:extLst>
          </p:cNvPr>
          <p:cNvSpPr txBox="1"/>
          <p:nvPr/>
        </p:nvSpPr>
        <p:spPr>
          <a:xfrm>
            <a:off x="8937881" y="2862426"/>
            <a:ext cx="2208733" cy="369332"/>
          </a:xfrm>
          <a:prstGeom prst="rect">
            <a:avLst/>
          </a:prstGeom>
          <a:noFill/>
          <a:ln>
            <a:noFill/>
          </a:ln>
        </p:spPr>
        <p:txBody>
          <a:bodyPr wrap="square" rtlCol="0">
            <a:spAutoFit/>
          </a:bodyPr>
          <a:lstStyle/>
          <a:p>
            <a:r>
              <a:rPr lang="en-AU" b="1">
                <a:solidFill>
                  <a:schemeClr val="bg1"/>
                </a:solidFill>
              </a:rPr>
              <a:t>Cooler than normal</a:t>
            </a:r>
          </a:p>
        </p:txBody>
      </p:sp>
      <p:sp>
        <p:nvSpPr>
          <p:cNvPr id="11" name="Rectangle 10">
            <a:extLst>
              <a:ext uri="{FF2B5EF4-FFF2-40B4-BE49-F238E27FC236}">
                <a16:creationId xmlns:a16="http://schemas.microsoft.com/office/drawing/2014/main" id="{2B535F8D-6640-43CD-B24D-71AE4F9FF775}"/>
              </a:ext>
            </a:extLst>
          </p:cNvPr>
          <p:cNvSpPr/>
          <p:nvPr/>
        </p:nvSpPr>
        <p:spPr>
          <a:xfrm>
            <a:off x="973201" y="2345160"/>
            <a:ext cx="2038940" cy="1268505"/>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03A5593E-75A9-4FFE-BE59-2FC615C9A54D}"/>
              </a:ext>
            </a:extLst>
          </p:cNvPr>
          <p:cNvSpPr txBox="1"/>
          <p:nvPr/>
        </p:nvSpPr>
        <p:spPr>
          <a:xfrm>
            <a:off x="843857" y="2345160"/>
            <a:ext cx="2214023" cy="646331"/>
          </a:xfrm>
          <a:prstGeom prst="rect">
            <a:avLst/>
          </a:prstGeom>
          <a:noFill/>
        </p:spPr>
        <p:txBody>
          <a:bodyPr wrap="square" rtlCol="0">
            <a:spAutoFit/>
          </a:bodyPr>
          <a:lstStyle/>
          <a:p>
            <a:pPr algn="r"/>
            <a:r>
              <a:rPr lang="en-AU" b="1">
                <a:solidFill>
                  <a:sysClr val="windowText" lastClr="000000"/>
                </a:solidFill>
              </a:rPr>
              <a:t>WPWP </a:t>
            </a:r>
          </a:p>
          <a:p>
            <a:pPr algn="r"/>
            <a:r>
              <a:rPr lang="en-AU" b="1">
                <a:solidFill>
                  <a:sysClr val="windowText" lastClr="000000"/>
                </a:solidFill>
              </a:rPr>
              <a:t>further west</a:t>
            </a:r>
          </a:p>
        </p:txBody>
      </p:sp>
      <p:sp>
        <p:nvSpPr>
          <p:cNvPr id="13" name="Title 1">
            <a:extLst>
              <a:ext uri="{FF2B5EF4-FFF2-40B4-BE49-F238E27FC236}">
                <a16:creationId xmlns:a16="http://schemas.microsoft.com/office/drawing/2014/main" id="{D01C3F3F-2A1C-4220-A997-B052BC2A83E3}"/>
              </a:ext>
            </a:extLst>
          </p:cNvPr>
          <p:cNvSpPr txBox="1">
            <a:spLocks/>
          </p:cNvSpPr>
          <p:nvPr/>
        </p:nvSpPr>
        <p:spPr>
          <a:xfrm>
            <a:off x="1399304" y="234759"/>
            <a:ext cx="10430746" cy="1049235"/>
          </a:xfrm>
          <a:prstGeom prst="rect">
            <a:avLst/>
          </a:prstGeom>
        </p:spPr>
        <p:txBody>
          <a:bodyPr>
            <a:normAutofit/>
          </a:bodyPr>
          <a:lstStyle>
            <a:lvl1pPr algn="l" defTabSz="914400" rtl="0" eaLnBrk="1" latinLnBrk="0" hangingPunct="1">
              <a:lnSpc>
                <a:spcPct val="90000"/>
              </a:lnSpc>
              <a:spcBef>
                <a:spcPct val="0"/>
              </a:spcBef>
              <a:buNone/>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AU" altLang="en-AU" sz="2800" b="1">
                <a:solidFill>
                  <a:srgbClr val="006699"/>
                </a:solidFill>
                <a:latin typeface="Arial" panose="020B0604020202020204" pitchFamily="34" charset="0"/>
              </a:rPr>
              <a:t>Average December Sea Surface Temperature patterns and anomaly during </a:t>
            </a:r>
            <a:r>
              <a:rPr lang="en-AU" altLang="en-AU" sz="2800" b="1" i="1">
                <a:solidFill>
                  <a:srgbClr val="006699"/>
                </a:solidFill>
                <a:latin typeface="Arial" panose="020B0604020202020204" pitchFamily="34" charset="0"/>
              </a:rPr>
              <a:t>La Ni</a:t>
            </a:r>
            <a:r>
              <a:rPr lang="en-US" altLang="en-AU" sz="2800" b="1" i="1" err="1">
                <a:solidFill>
                  <a:srgbClr val="006699"/>
                </a:solidFill>
                <a:latin typeface="Arial" panose="020B0604020202020204" pitchFamily="34" charset="0"/>
                <a:cs typeface="Times New Roman" panose="02020603050405020304" pitchFamily="18" charset="0"/>
              </a:rPr>
              <a:t>ña</a:t>
            </a:r>
            <a:endParaRPr lang="en-AU" altLang="en-AU" sz="2800" b="1">
              <a:solidFill>
                <a:srgbClr val="006699"/>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C 2018">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cific Community Presentation-2018" id="{3EF59528-DDD3-9D4E-8BDA-C9CA22DBF977}" vid="{C7CA1BC8-0AA1-9444-B498-E9D48FD3B99D}"/>
    </a:ext>
  </a:extLst>
</a:theme>
</file>

<file path=ppt/theme/theme3.xml><?xml version="1.0" encoding="utf-8"?>
<a:theme xmlns:a="http://schemas.openxmlformats.org/drawingml/2006/main" name="BoMPresentationTemplate RPM 20130719 v1-01">
  <a:themeElements>
    <a:clrScheme name="BoM Theme">
      <a:dk1>
        <a:sysClr val="windowText" lastClr="000000"/>
      </a:dk1>
      <a:lt1>
        <a:sysClr val="window" lastClr="FFFFFF"/>
      </a:lt1>
      <a:dk2>
        <a:srgbClr val="34657F"/>
      </a:dk2>
      <a:lt2>
        <a:srgbClr val="EEECE1"/>
      </a:lt2>
      <a:accent1>
        <a:srgbClr val="34657F"/>
      </a:accent1>
      <a:accent2>
        <a:srgbClr val="00AFD7"/>
      </a:accent2>
      <a:accent3>
        <a:srgbClr val="A9C47F"/>
      </a:accent3>
      <a:accent4>
        <a:srgbClr val="703F2A"/>
      </a:accent4>
      <a:accent5>
        <a:srgbClr val="EFDBB2"/>
      </a:accent5>
      <a:accent6>
        <a:srgbClr val="FFA300"/>
      </a:accent6>
      <a:hlink>
        <a:srgbClr val="707372"/>
      </a:hlink>
      <a:folHlink>
        <a:srgbClr val="EF3340"/>
      </a:folHlink>
    </a:clrScheme>
    <a:fontScheme name="BoM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TotalTime>
  <Words>3106</Words>
  <Application>Microsoft Office PowerPoint</Application>
  <PresentationFormat>Widescreen</PresentationFormat>
  <Paragraphs>385</Paragraphs>
  <Slides>30</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Calibri Light</vt:lpstr>
      <vt:lpstr>Gill Sans MT</vt:lpstr>
      <vt:lpstr>Times New Roman</vt:lpstr>
      <vt:lpstr>Wingdings</vt:lpstr>
      <vt:lpstr>Office Theme</vt:lpstr>
      <vt:lpstr>SPC 2018</vt:lpstr>
      <vt:lpstr>BoMPresentationTemplate RPM 20130719 v1-01</vt:lpstr>
      <vt:lpstr>ACCESS-S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MJO Phase Averages  Left: Nov-March  Right: May-Sept  Units: Rain mm/day  Areas of higher rainfall move east with areas suppressed rainfall following behind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ACCESS-S Workshop</dc:title>
  <dc:creator>Grant Beard</dc:creator>
  <cp:lastModifiedBy>Elise Chandler</cp:lastModifiedBy>
  <cp:revision>15</cp:revision>
  <cp:lastPrinted>2021-06-22T04:21:31Z</cp:lastPrinted>
  <dcterms:created xsi:type="dcterms:W3CDTF">2020-11-27T04:24:27Z</dcterms:created>
  <dcterms:modified xsi:type="dcterms:W3CDTF">2021-06-22T04:21:39Z</dcterms:modified>
</cp:coreProperties>
</file>