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9" r:id="rId3"/>
    <p:sldId id="367" r:id="rId4"/>
    <p:sldId id="262" r:id="rId5"/>
    <p:sldId id="373" r:id="rId6"/>
    <p:sldId id="368" r:id="rId7"/>
    <p:sldId id="261" r:id="rId8"/>
    <p:sldId id="378" r:id="rId9"/>
    <p:sldId id="387" r:id="rId10"/>
    <p:sldId id="268" r:id="rId11"/>
    <p:sldId id="383" r:id="rId12"/>
    <p:sldId id="384" r:id="rId13"/>
    <p:sldId id="382" r:id="rId14"/>
    <p:sldId id="364" r:id="rId15"/>
    <p:sldId id="381" r:id="rId16"/>
    <p:sldId id="269" r:id="rId17"/>
    <p:sldId id="266" r:id="rId18"/>
    <p:sldId id="386" r:id="rId19"/>
    <p:sldId id="265" r:id="rId20"/>
    <p:sldId id="385" r:id="rId21"/>
    <p:sldId id="362" r:id="rId22"/>
    <p:sldId id="365" r:id="rId23"/>
    <p:sldId id="366" r:id="rId24"/>
    <p:sldId id="372" r:id="rId25"/>
    <p:sldId id="370" r:id="rId26"/>
    <p:sldId id="374" r:id="rId27"/>
    <p:sldId id="376" r:id="rId28"/>
    <p:sldId id="377"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6722" autoAdjust="0"/>
  </p:normalViewPr>
  <p:slideViewPr>
    <p:cSldViewPr snapToGrid="0">
      <p:cViewPr varScale="1">
        <p:scale>
          <a:sx n="74" d="100"/>
          <a:sy n="74"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B6BCA-89AF-466A-B057-29682CE0E3D9}" type="datetimeFigureOut">
              <a:rPr lang="en-AU" smtClean="0"/>
              <a:t>30/06/2021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B262E-1192-40C3-BC23-E87D6823440C}" type="slidenum">
              <a:rPr lang="en-AU" smtClean="0"/>
              <a:t>‹#›</a:t>
            </a:fld>
            <a:endParaRPr lang="en-AU"/>
          </a:p>
        </p:txBody>
      </p:sp>
    </p:spTree>
    <p:extLst>
      <p:ext uri="{BB962C8B-B14F-4D97-AF65-F5344CB8AC3E}">
        <p14:creationId xmlns:p14="http://schemas.microsoft.com/office/powerpoint/2010/main" val="292679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wcr.gov.au/projects/verification/#BS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249238"/>
            <a:ext cx="5962650" cy="3354387"/>
          </a:xfrm>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19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000000"/>
                </a:solidFill>
                <a:effectLst/>
                <a:latin typeface="Times New Roman" panose="02020603050405020304" pitchFamily="18" charset="0"/>
              </a:rPr>
              <a:t>Reliability is indicated by the proximity of the plotted curve to the diagonal. </a:t>
            </a:r>
          </a:p>
          <a:p>
            <a:pPr marL="285750" indent="-285750">
              <a:buFontTx/>
              <a:buChar char="-"/>
            </a:pPr>
            <a:r>
              <a:rPr lang="en-AU" b="0" i="0" dirty="0">
                <a:solidFill>
                  <a:srgbClr val="000000"/>
                </a:solidFill>
                <a:effectLst/>
                <a:latin typeface="Times New Roman" panose="02020603050405020304" pitchFamily="18" charset="0"/>
              </a:rPr>
              <a:t>The deviation from the diagonal gives the </a:t>
            </a:r>
            <a:r>
              <a:rPr lang="en-AU" b="0" i="1" dirty="0">
                <a:solidFill>
                  <a:srgbClr val="000000"/>
                </a:solidFill>
                <a:effectLst/>
                <a:latin typeface="Times New Roman" panose="02020603050405020304" pitchFamily="18" charset="0"/>
              </a:rPr>
              <a:t>conditional bias</a:t>
            </a:r>
            <a:r>
              <a:rPr lang="en-AU" b="0" i="0" dirty="0">
                <a:solidFill>
                  <a:srgbClr val="000000"/>
                </a:solidFill>
                <a:effectLst/>
                <a:latin typeface="Times New Roman" panose="02020603050405020304" pitchFamily="18" charset="0"/>
              </a:rPr>
              <a:t>. If the curve lies below the line, this indicates </a:t>
            </a:r>
            <a:r>
              <a:rPr lang="en-AU" b="0" i="0" dirty="0" err="1">
                <a:solidFill>
                  <a:srgbClr val="000000"/>
                </a:solidFill>
                <a:effectLst/>
                <a:latin typeface="Times New Roman" panose="02020603050405020304" pitchFamily="18" charset="0"/>
              </a:rPr>
              <a:t>overforecasting</a:t>
            </a:r>
            <a:r>
              <a:rPr lang="en-AU" b="0" i="0" dirty="0">
                <a:solidFill>
                  <a:srgbClr val="000000"/>
                </a:solidFill>
                <a:effectLst/>
                <a:latin typeface="Times New Roman" panose="02020603050405020304" pitchFamily="18" charset="0"/>
              </a:rPr>
              <a:t> (probabilities too high); points above the line indicate </a:t>
            </a:r>
            <a:r>
              <a:rPr lang="en-AU" b="0" i="0" dirty="0" err="1">
                <a:solidFill>
                  <a:srgbClr val="000000"/>
                </a:solidFill>
                <a:effectLst/>
                <a:latin typeface="Times New Roman" panose="02020603050405020304" pitchFamily="18" charset="0"/>
              </a:rPr>
              <a:t>underforecasting</a:t>
            </a:r>
            <a:r>
              <a:rPr lang="en-AU" b="0" i="0" dirty="0">
                <a:solidFill>
                  <a:srgbClr val="000000"/>
                </a:solidFill>
                <a:effectLst/>
                <a:latin typeface="Times New Roman" panose="02020603050405020304" pitchFamily="18" charset="0"/>
              </a:rPr>
              <a:t> (probabilities too low). </a:t>
            </a:r>
          </a:p>
          <a:p>
            <a:pPr marL="285750" indent="-285750">
              <a:buFontTx/>
              <a:buChar char="-"/>
            </a:pPr>
            <a:r>
              <a:rPr lang="en-AU" b="0" i="0" dirty="0">
                <a:solidFill>
                  <a:srgbClr val="000000"/>
                </a:solidFill>
                <a:effectLst/>
                <a:latin typeface="Times New Roman" panose="02020603050405020304" pitchFamily="18" charset="0"/>
              </a:rPr>
              <a:t>The flatter the curve in the reliability diagram, the less resolution it has. A forecast of climatology does not discriminate at all between events and non-events, and thus has no resolution. </a:t>
            </a:r>
          </a:p>
          <a:p>
            <a:pPr marL="285750" indent="-285750">
              <a:buFontTx/>
              <a:buChar char="-"/>
            </a:pPr>
            <a:r>
              <a:rPr lang="en-AU" b="0" i="0" dirty="0">
                <a:solidFill>
                  <a:srgbClr val="000000"/>
                </a:solidFill>
                <a:effectLst/>
                <a:latin typeface="Times New Roman" panose="02020603050405020304" pitchFamily="18" charset="0"/>
              </a:rPr>
              <a:t>Points between the "no skill" line and the diagonal contribute positively to the </a:t>
            </a:r>
            <a:r>
              <a:rPr lang="en-AU" b="0" i="0" dirty="0">
                <a:effectLst/>
                <a:latin typeface="Times New Roman" panose="02020603050405020304" pitchFamily="18" charset="0"/>
                <a:hlinkClick r:id="rId3"/>
              </a:rPr>
              <a:t>Brier skill score</a:t>
            </a:r>
            <a:r>
              <a:rPr lang="en-AU" b="0" i="0" dirty="0">
                <a:solidFill>
                  <a:srgbClr val="000000"/>
                </a:solidFill>
                <a:effectLst/>
                <a:latin typeface="Times New Roman" panose="02020603050405020304" pitchFamily="18" charset="0"/>
              </a:rPr>
              <a:t>. The frequency of forecasts in each probability bin (shown in the histogram) shows the sharpness of the forecast.</a:t>
            </a:r>
            <a:endParaRPr lang="en-AU" dirty="0"/>
          </a:p>
          <a:p>
            <a:endParaRPr lang="en-AU" dirty="0"/>
          </a:p>
        </p:txBody>
      </p:sp>
      <p:sp>
        <p:nvSpPr>
          <p:cNvPr id="4" name="Slide Number Placeholder 3"/>
          <p:cNvSpPr>
            <a:spLocks noGrp="1"/>
          </p:cNvSpPr>
          <p:nvPr>
            <p:ph type="sldNum" sz="quarter" idx="5"/>
          </p:nvPr>
        </p:nvSpPr>
        <p:spPr/>
        <p:txBody>
          <a:bodyPr/>
          <a:lstStyle/>
          <a:p>
            <a:fld id="{FE0B262E-1192-40C3-BC23-E87D6823440C}" type="slidenum">
              <a:rPr lang="en-AU" smtClean="0"/>
              <a:t>13</a:t>
            </a:fld>
            <a:endParaRPr lang="en-AU"/>
          </a:p>
        </p:txBody>
      </p:sp>
    </p:spTree>
    <p:extLst>
      <p:ext uri="{BB962C8B-B14F-4D97-AF65-F5344CB8AC3E}">
        <p14:creationId xmlns:p14="http://schemas.microsoft.com/office/powerpoint/2010/main" val="167835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left panel is the plot showing how we get the anomaly, on the right is the bottom panel made simpler for the public</a:t>
            </a:r>
          </a:p>
        </p:txBody>
      </p:sp>
      <p:sp>
        <p:nvSpPr>
          <p:cNvPr id="4" name="Slide Number Placeholder 3"/>
          <p:cNvSpPr>
            <a:spLocks noGrp="1"/>
          </p:cNvSpPr>
          <p:nvPr>
            <p:ph type="sldNum" sz="quarter" idx="5"/>
          </p:nvPr>
        </p:nvSpPr>
        <p:spPr/>
        <p:txBody>
          <a:bodyPr/>
          <a:lstStyle/>
          <a:p>
            <a:fld id="{FE0B262E-1192-40C3-BC23-E87D6823440C}" type="slidenum">
              <a:rPr lang="en-AU" smtClean="0"/>
              <a:t>15</a:t>
            </a:fld>
            <a:endParaRPr lang="en-AU"/>
          </a:p>
        </p:txBody>
      </p:sp>
    </p:spTree>
    <p:extLst>
      <p:ext uri="{BB962C8B-B14F-4D97-AF65-F5344CB8AC3E}">
        <p14:creationId xmlns:p14="http://schemas.microsoft.com/office/powerpoint/2010/main" val="245472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000000"/>
                </a:solidFill>
                <a:latin typeface="Times New Roman" panose="02020603050405020304" pitchFamily="18" charset="0"/>
              </a:rPr>
              <a:t>U</a:t>
            </a:r>
            <a:r>
              <a:rPr lang="en-AU" b="0" i="0" dirty="0">
                <a:solidFill>
                  <a:srgbClr val="000000"/>
                </a:solidFill>
                <a:effectLst/>
                <a:latin typeface="Times New Roman" panose="02020603050405020304" pitchFamily="18" charset="0"/>
              </a:rPr>
              <a:t>sing an 850 </a:t>
            </a:r>
            <a:r>
              <a:rPr lang="en-AU" b="0" i="0" dirty="0" err="1">
                <a:solidFill>
                  <a:srgbClr val="000000"/>
                </a:solidFill>
                <a:effectLst/>
                <a:latin typeface="Times New Roman" panose="02020603050405020304" pitchFamily="18" charset="0"/>
              </a:rPr>
              <a:t>hPa</a:t>
            </a:r>
            <a:r>
              <a:rPr lang="en-AU" b="0" i="0" dirty="0">
                <a:solidFill>
                  <a:srgbClr val="000000"/>
                </a:solidFill>
                <a:effectLst/>
                <a:latin typeface="Times New Roman" panose="02020603050405020304" pitchFamily="18" charset="0"/>
              </a:rPr>
              <a:t> wind-speed threshold of 14 m/s gave the best agreement with observations (i.e. higher BSS). Many of the false alarms created by the tracking scheme are removed using this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forecast has skill if BSS is greater than zero. A perfectly reliable forecast would feature all points of the solid dotted line falling onto the diagonal (i.e. an event with a forecast probability of 40% will be observed 40% of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FE0B262E-1192-40C3-BC23-E87D6823440C}" type="slidenum">
              <a:rPr lang="en-AU" smtClean="0"/>
              <a:t>18</a:t>
            </a:fld>
            <a:endParaRPr lang="en-AU"/>
          </a:p>
        </p:txBody>
      </p:sp>
    </p:spTree>
    <p:extLst>
      <p:ext uri="{BB962C8B-B14F-4D97-AF65-F5344CB8AC3E}">
        <p14:creationId xmlns:p14="http://schemas.microsoft.com/office/powerpoint/2010/main" val="357852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4 week lead time. Consistent forecast over several days increases confidence </a:t>
            </a:r>
          </a:p>
        </p:txBody>
      </p:sp>
      <p:sp>
        <p:nvSpPr>
          <p:cNvPr id="4" name="Slide Number Placeholder 3"/>
          <p:cNvSpPr>
            <a:spLocks noGrp="1"/>
          </p:cNvSpPr>
          <p:nvPr>
            <p:ph type="sldNum" sz="quarter" idx="5"/>
          </p:nvPr>
        </p:nvSpPr>
        <p:spPr/>
        <p:txBody>
          <a:bodyPr/>
          <a:lstStyle/>
          <a:p>
            <a:fld id="{FE0B262E-1192-40C3-BC23-E87D6823440C}" type="slidenum">
              <a:rPr lang="en-AU" smtClean="0"/>
              <a:t>20</a:t>
            </a:fld>
            <a:endParaRPr lang="en-AU"/>
          </a:p>
        </p:txBody>
      </p:sp>
    </p:spTree>
    <p:extLst>
      <p:ext uri="{BB962C8B-B14F-4D97-AF65-F5344CB8AC3E}">
        <p14:creationId xmlns:p14="http://schemas.microsoft.com/office/powerpoint/2010/main" val="156340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Need to replace forecast track with </a:t>
            </a:r>
            <a:r>
              <a:rPr lang="en-AU" dirty="0" err="1"/>
              <a:t>obs</a:t>
            </a:r>
            <a:r>
              <a:rPr lang="en-AU" dirty="0"/>
              <a:t> once available</a:t>
            </a:r>
          </a:p>
          <a:p>
            <a:pPr marL="171450" indent="-171450">
              <a:buFontTx/>
              <a:buChar char="-"/>
            </a:pPr>
            <a:r>
              <a:rPr lang="en-AU" dirty="0"/>
              <a:t>Calibrated and raw probability maps. Less resolution with calibrated forecasts, however there is more confidence in higher probabilities over the 'overconfident' raw forecast</a:t>
            </a:r>
          </a:p>
        </p:txBody>
      </p:sp>
      <p:sp>
        <p:nvSpPr>
          <p:cNvPr id="4" name="Slide Number Placeholder 3"/>
          <p:cNvSpPr>
            <a:spLocks noGrp="1"/>
          </p:cNvSpPr>
          <p:nvPr>
            <p:ph type="sldNum" sz="quarter" idx="5"/>
          </p:nvPr>
        </p:nvSpPr>
        <p:spPr/>
        <p:txBody>
          <a:bodyPr/>
          <a:lstStyle/>
          <a:p>
            <a:fld id="{FE0B262E-1192-40C3-BC23-E87D6823440C}" type="slidenum">
              <a:rPr lang="en-AU" smtClean="0"/>
              <a:t>21</a:t>
            </a:fld>
            <a:endParaRPr lang="en-AU"/>
          </a:p>
        </p:txBody>
      </p:sp>
    </p:spTree>
    <p:extLst>
      <p:ext uri="{BB962C8B-B14F-4D97-AF65-F5344CB8AC3E}">
        <p14:creationId xmlns:p14="http://schemas.microsoft.com/office/powerpoint/2010/main" val="173058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0B262E-1192-40C3-BC23-E87D6823440C}" type="slidenum">
              <a:rPr lang="en-AU" smtClean="0"/>
              <a:t>26</a:t>
            </a:fld>
            <a:endParaRPr lang="en-AU"/>
          </a:p>
        </p:txBody>
      </p:sp>
    </p:spTree>
    <p:extLst>
      <p:ext uri="{BB962C8B-B14F-4D97-AF65-F5344CB8AC3E}">
        <p14:creationId xmlns:p14="http://schemas.microsoft.com/office/powerpoint/2010/main" val="41291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DA0D-9F64-4B7E-BBE4-67D103BFA7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DF8DCE-34E4-40F6-9BEA-635781819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1F46B2B-8337-4E03-80D5-16B23717486E}"/>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5" name="Footer Placeholder 4">
            <a:extLst>
              <a:ext uri="{FF2B5EF4-FFF2-40B4-BE49-F238E27FC236}">
                <a16:creationId xmlns:a16="http://schemas.microsoft.com/office/drawing/2014/main" id="{2BE820E9-31B7-4C55-AC00-55D0C525DB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707BF1-CBBE-44D4-B4AD-142925D7DBA4}"/>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47184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AA9F-D9D2-41AE-9463-52545FC28CA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7E497EE-7FDB-4904-A09B-6C2450DAF5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C93BC1-194D-4D51-9FE0-75236841FC1E}"/>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5" name="Footer Placeholder 4">
            <a:extLst>
              <a:ext uri="{FF2B5EF4-FFF2-40B4-BE49-F238E27FC236}">
                <a16:creationId xmlns:a16="http://schemas.microsoft.com/office/drawing/2014/main" id="{3F486939-B7CF-484F-A529-6E61098F45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4EC28F-0BED-453E-A00E-80918FC3E9A4}"/>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242352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904A0-A282-483E-AE4D-1379685C2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AF165F6-4A01-4396-98BB-8D506955BB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2D26EE6-A68C-405B-8D5D-B72E4DF45BB7}"/>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5" name="Footer Placeholder 4">
            <a:extLst>
              <a:ext uri="{FF2B5EF4-FFF2-40B4-BE49-F238E27FC236}">
                <a16:creationId xmlns:a16="http://schemas.microsoft.com/office/drawing/2014/main" id="{5F768468-38B5-440B-A40E-CD2F102D5C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3466F1-F8FD-49F8-A19D-0A6F12CCD2DA}"/>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319127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7"/>
          <p:cNvSpPr/>
          <p:nvPr userDrawn="1"/>
        </p:nvSpPr>
        <p:spPr>
          <a:xfrm>
            <a:off x="1930400" y="622301"/>
            <a:ext cx="3454400" cy="461963"/>
          </a:xfrm>
          <a:prstGeom prst="rect">
            <a:avLst/>
          </a:prstGeom>
        </p:spPr>
        <p:txBody>
          <a:bodyPr>
            <a:spAutoFit/>
          </a:bodyPr>
          <a:lstStyle/>
          <a:p>
            <a:pPr fontAlgn="auto">
              <a:spcBef>
                <a:spcPts val="0"/>
              </a:spcBef>
              <a:spcAft>
                <a:spcPts val="0"/>
              </a:spcAft>
              <a:defRPr/>
            </a:pPr>
            <a:r>
              <a:rPr lang="en-AU" sz="1200">
                <a:solidFill>
                  <a:srgbClr val="34657F"/>
                </a:solidFill>
                <a:latin typeface="+mn-lt"/>
                <a:ea typeface="MS PGothic" pitchFamily="34" charset="-128"/>
              </a:rPr>
              <a:t>Climate and Oceans Support </a:t>
            </a:r>
            <a:br>
              <a:rPr lang="en-AU" sz="1200">
                <a:solidFill>
                  <a:srgbClr val="34657F"/>
                </a:solidFill>
                <a:latin typeface="+mn-lt"/>
                <a:ea typeface="MS PGothic" pitchFamily="34" charset="-128"/>
              </a:rPr>
            </a:br>
            <a:r>
              <a:rPr lang="en-AU" sz="1200">
                <a:solidFill>
                  <a:srgbClr val="34657F"/>
                </a:solidFill>
                <a:latin typeface="+mn-lt"/>
                <a:ea typeface="MS PGothic" pitchFamily="34" charset="-128"/>
              </a:rPr>
              <a:t>Program in the Pacific</a:t>
            </a:r>
            <a:endParaRPr lang="en-US" sz="1200">
              <a:solidFill>
                <a:srgbClr val="34657F"/>
              </a:solidFill>
              <a:latin typeface="+mn-lt"/>
            </a:endParaRPr>
          </a:p>
        </p:txBody>
      </p:sp>
      <p:sp>
        <p:nvSpPr>
          <p:cNvPr id="2" name="Title 1"/>
          <p:cNvSpPr>
            <a:spLocks noGrp="1"/>
          </p:cNvSpPr>
          <p:nvPr>
            <p:ph type="ctrTitle"/>
          </p:nvPr>
        </p:nvSpPr>
        <p:spPr>
          <a:xfrm>
            <a:off x="914400" y="2268565"/>
            <a:ext cx="10363200" cy="1470025"/>
          </a:xfrm>
        </p:spPr>
        <p:txBody>
          <a:bodyPr>
            <a:normAutofit/>
          </a:bodyPr>
          <a:lstStyle>
            <a:lvl1pPr algn="l">
              <a:defRPr sz="3600" baseline="0">
                <a:solidFill>
                  <a:srgbClr val="34657F"/>
                </a:solidFill>
              </a:defRPr>
            </a:lvl1pPr>
          </a:lstStyle>
          <a:p>
            <a:r>
              <a:rPr lang="en-US"/>
              <a:t>Click to edit Master title style</a:t>
            </a:r>
          </a:p>
        </p:txBody>
      </p:sp>
      <p:sp>
        <p:nvSpPr>
          <p:cNvPr id="3" name="Subtitle 2"/>
          <p:cNvSpPr>
            <a:spLocks noGrp="1"/>
          </p:cNvSpPr>
          <p:nvPr>
            <p:ph type="subTitle" idx="1"/>
          </p:nvPr>
        </p:nvSpPr>
        <p:spPr>
          <a:xfrm>
            <a:off x="951733" y="4176889"/>
            <a:ext cx="8534400" cy="449630"/>
          </a:xfrm>
        </p:spPr>
        <p:txBody>
          <a:bodyPr>
            <a:normAutofit/>
          </a:bodyPr>
          <a:lstStyle>
            <a:lvl1pPr marL="0" indent="0" algn="l">
              <a:buNone/>
              <a:defRPr sz="2000" b="1" baseline="0">
                <a:solidFill>
                  <a:srgbClr val="3465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1"/>
          <p:cNvSpPr>
            <a:spLocks noGrp="1"/>
          </p:cNvSpPr>
          <p:nvPr>
            <p:ph type="body" sz="quarter" idx="11"/>
          </p:nvPr>
        </p:nvSpPr>
        <p:spPr>
          <a:xfrm>
            <a:off x="941486" y="4743924"/>
            <a:ext cx="8541233" cy="478332"/>
          </a:xfrm>
        </p:spPr>
        <p:txBody>
          <a:bodyPr>
            <a:normAutofit/>
          </a:bodyPr>
          <a:lstStyle>
            <a:lvl1pPr marL="0" indent="0" algn="l">
              <a:buFontTx/>
              <a:buNone/>
              <a:defRPr sz="2000">
                <a:solidFill>
                  <a:srgbClr val="34657F"/>
                </a:solidFill>
              </a:defRPr>
            </a:lvl1pPr>
          </a:lstStyle>
          <a:p>
            <a:pPr lvl="0"/>
            <a:r>
              <a:rPr lang="en-US"/>
              <a:t>Click to edit Master text styles</a:t>
            </a:r>
          </a:p>
        </p:txBody>
      </p:sp>
    </p:spTree>
    <p:extLst>
      <p:ext uri="{BB962C8B-B14F-4D97-AF65-F5344CB8AC3E}">
        <p14:creationId xmlns:p14="http://schemas.microsoft.com/office/powerpoint/2010/main" val="217671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11715"/>
            <a:ext cx="10972800" cy="4468403"/>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968A3EA8-3F3E-4C40-BAA7-97BB53BCF39B}" type="slidenum">
              <a:rPr lang="en-AU"/>
              <a:pPr>
                <a:defRPr/>
              </a:pPr>
              <a:t>‹#›</a:t>
            </a:fld>
            <a:endParaRPr lang="en-US"/>
          </a:p>
        </p:txBody>
      </p:sp>
      <p:sp>
        <p:nvSpPr>
          <p:cNvPr id="5" name="Rectangle 7">
            <a:extLst>
              <a:ext uri="{FF2B5EF4-FFF2-40B4-BE49-F238E27FC236}">
                <a16:creationId xmlns:a16="http://schemas.microsoft.com/office/drawing/2014/main" id="{7CA1127D-755B-4569-95FA-FA4BC080BAB4}"/>
              </a:ext>
            </a:extLst>
          </p:cNvPr>
          <p:cNvSpPr/>
          <p:nvPr userDrawn="1"/>
        </p:nvSpPr>
        <p:spPr>
          <a:xfrm>
            <a:off x="1930400" y="723793"/>
            <a:ext cx="3454400" cy="461963"/>
          </a:xfrm>
          <a:prstGeom prst="rect">
            <a:avLst/>
          </a:prstGeom>
        </p:spPr>
        <p:txBody>
          <a:bodyPr>
            <a:spAutoFit/>
          </a:bodyPr>
          <a:lstStyle/>
          <a:p>
            <a:pPr fontAlgn="auto">
              <a:spcBef>
                <a:spcPts val="0"/>
              </a:spcBef>
              <a:spcAft>
                <a:spcPts val="0"/>
              </a:spcAft>
              <a:defRPr/>
            </a:pPr>
            <a:r>
              <a:rPr lang="en-AU" sz="1200">
                <a:solidFill>
                  <a:srgbClr val="34657F"/>
                </a:solidFill>
                <a:latin typeface="+mn-lt"/>
                <a:ea typeface="MS PGothic" pitchFamily="34" charset="-128"/>
              </a:rPr>
              <a:t>Climate and Oceans Support </a:t>
            </a:r>
            <a:br>
              <a:rPr lang="en-AU" sz="1200">
                <a:solidFill>
                  <a:srgbClr val="34657F"/>
                </a:solidFill>
                <a:latin typeface="+mn-lt"/>
                <a:ea typeface="MS PGothic" pitchFamily="34" charset="-128"/>
              </a:rPr>
            </a:br>
            <a:r>
              <a:rPr lang="en-AU" sz="1200">
                <a:solidFill>
                  <a:srgbClr val="34657F"/>
                </a:solidFill>
                <a:latin typeface="+mn-lt"/>
                <a:ea typeface="MS PGothic" pitchFamily="34" charset="-128"/>
              </a:rPr>
              <a:t>Program in the Pacific</a:t>
            </a:r>
            <a:endParaRPr lang="en-US" sz="1200">
              <a:solidFill>
                <a:srgbClr val="34657F"/>
              </a:solidFill>
              <a:latin typeface="+mn-lt"/>
            </a:endParaRPr>
          </a:p>
        </p:txBody>
      </p:sp>
    </p:spTree>
    <p:extLst>
      <p:ext uri="{BB962C8B-B14F-4D97-AF65-F5344CB8AC3E}">
        <p14:creationId xmlns:p14="http://schemas.microsoft.com/office/powerpoint/2010/main" val="503117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3" name="Content Placeholder 2"/>
          <p:cNvSpPr>
            <a:spLocks noGrp="1"/>
          </p:cNvSpPr>
          <p:nvPr>
            <p:ph idx="1"/>
          </p:nvPr>
        </p:nvSpPr>
        <p:spPr>
          <a:xfrm>
            <a:off x="609600" y="1606779"/>
            <a:ext cx="10972800" cy="4152648"/>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4"/>
          </p:nvPr>
        </p:nvSpPr>
        <p:spPr>
          <a:xfrm>
            <a:off x="588109" y="5837628"/>
            <a:ext cx="10986476" cy="441583"/>
          </a:xfrm>
        </p:spPr>
        <p:txBody>
          <a:bodyPr>
            <a:normAutofit/>
          </a:bodyPr>
          <a:lstStyle>
            <a:lvl1pPr marL="0" indent="0">
              <a:buFontTx/>
              <a:buNone/>
              <a:defRPr sz="1100" baseline="0">
                <a:solidFill>
                  <a:srgbClr val="7A7A7A"/>
                </a:solidFill>
              </a:defRPr>
            </a:lvl1pPr>
          </a:lstStyle>
          <a:p>
            <a:pPr lvl="0"/>
            <a:r>
              <a:rPr lang="en-US"/>
              <a:t>Click to edit Master text styles</a:t>
            </a:r>
          </a:p>
        </p:txBody>
      </p:sp>
      <p:sp>
        <p:nvSpPr>
          <p:cNvPr id="5" name="Slide Number Placeholder 5"/>
          <p:cNvSpPr>
            <a:spLocks noGrp="1"/>
          </p:cNvSpPr>
          <p:nvPr>
            <p:ph type="sldNum" sz="quarter" idx="15"/>
          </p:nvPr>
        </p:nvSpPr>
        <p:spPr>
          <a:xfrm>
            <a:off x="9334500" y="6475414"/>
            <a:ext cx="2844800" cy="365125"/>
          </a:xfrm>
        </p:spPr>
        <p:txBody>
          <a:bodyPr/>
          <a:lstStyle>
            <a:lvl1pPr>
              <a:defRPr>
                <a:solidFill>
                  <a:schemeClr val="bg1"/>
                </a:solidFill>
              </a:defRPr>
            </a:lvl1pPr>
          </a:lstStyle>
          <a:p>
            <a:pPr>
              <a:defRPr/>
            </a:pPr>
            <a:fld id="{29562BD0-EA56-4176-83DF-B0B763F3413F}" type="slidenum">
              <a:rPr lang="en-AU"/>
              <a:pPr>
                <a:defRPr/>
              </a:pPr>
              <a:t>‹#›</a:t>
            </a:fld>
            <a:endParaRPr lang="en-US"/>
          </a:p>
        </p:txBody>
      </p:sp>
    </p:spTree>
    <p:extLst>
      <p:ext uri="{BB962C8B-B14F-4D97-AF65-F5344CB8AC3E}">
        <p14:creationId xmlns:p14="http://schemas.microsoft.com/office/powerpoint/2010/main" val="299932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3" name="Content Placeholder 2"/>
          <p:cNvSpPr>
            <a:spLocks noGrp="1"/>
          </p:cNvSpPr>
          <p:nvPr>
            <p:ph sz="half" idx="1"/>
          </p:nvPr>
        </p:nvSpPr>
        <p:spPr>
          <a:xfrm>
            <a:off x="609600" y="1600202"/>
            <a:ext cx="5392616" cy="4525963"/>
          </a:xfrm>
        </p:spPr>
        <p:txBody>
          <a:bodyPr/>
          <a:lstStyle>
            <a:lvl1pPr>
              <a:buClr>
                <a:srgbClr val="0C9FCD"/>
              </a:buClr>
              <a:defRPr sz="2800"/>
            </a:lvl1pPr>
            <a:lvl2pPr>
              <a:buClr>
                <a:srgbClr val="0C9FCD"/>
              </a:buClr>
              <a:defRPr sz="2400"/>
            </a:lvl2pPr>
            <a:lvl3pPr>
              <a:buClr>
                <a:srgbClr val="0C9FCD"/>
              </a:buClr>
              <a:defRPr sz="2000"/>
            </a:lvl3pPr>
            <a:lvl4pPr>
              <a:buClr>
                <a:srgbClr val="0C9FCD"/>
              </a:buClr>
              <a:defRPr sz="1800"/>
            </a:lvl4pPr>
            <a:lvl5pPr>
              <a:buClr>
                <a:srgbClr val="0C9FC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784" y="1600202"/>
            <a:ext cx="5392616" cy="4525963"/>
          </a:xfrm>
        </p:spPr>
        <p:txBody>
          <a:bodyPr/>
          <a:lstStyle>
            <a:lvl1pPr>
              <a:buClr>
                <a:srgbClr val="0C9FCD"/>
              </a:buClr>
              <a:defRPr sz="2800"/>
            </a:lvl1pPr>
            <a:lvl2pPr>
              <a:buClr>
                <a:srgbClr val="0C9FCD"/>
              </a:buClr>
              <a:defRPr sz="2400"/>
            </a:lvl2pPr>
            <a:lvl3pPr>
              <a:buClr>
                <a:srgbClr val="0C9FCD"/>
              </a:buClr>
              <a:defRPr sz="2000"/>
            </a:lvl3pPr>
            <a:lvl4pPr>
              <a:buClr>
                <a:srgbClr val="0C9FCD"/>
              </a:buClr>
              <a:defRPr sz="1800"/>
            </a:lvl4pPr>
            <a:lvl5pPr>
              <a:buClr>
                <a:srgbClr val="0C9FC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86C7DFE2-9823-4EC7-ADEE-58F77EA0FF87}" type="slidenum">
              <a:rPr lang="en-AU"/>
              <a:pPr>
                <a:defRPr/>
              </a:pPr>
              <a:t>‹#›</a:t>
            </a:fld>
            <a:endParaRPr lang="en-US"/>
          </a:p>
        </p:txBody>
      </p:sp>
    </p:spTree>
    <p:extLst>
      <p:ext uri="{BB962C8B-B14F-4D97-AF65-F5344CB8AC3E}">
        <p14:creationId xmlns:p14="http://schemas.microsoft.com/office/powerpoint/2010/main" val="353721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8" name="Picture Placeholder 7"/>
          <p:cNvSpPr>
            <a:spLocks noGrp="1"/>
          </p:cNvSpPr>
          <p:nvPr>
            <p:ph type="pic" sz="quarter" idx="13"/>
          </p:nvPr>
        </p:nvSpPr>
        <p:spPr>
          <a:xfrm>
            <a:off x="619564" y="1593251"/>
            <a:ext cx="10977432" cy="4426044"/>
          </a:xfrm>
        </p:spPr>
        <p:txBody>
          <a:bodyPr rtlCol="0">
            <a:normAutofit/>
          </a:bodyPr>
          <a:lstStyle>
            <a:lvl1pPr marL="0" indent="0">
              <a:buFontTx/>
              <a:buNone/>
              <a:defRPr/>
            </a:lvl1pPr>
          </a:lstStyle>
          <a:p>
            <a:pPr lvl="0"/>
            <a:r>
              <a:rPr lang="en-US" noProof="0"/>
              <a:t>Click icon to add picture</a:t>
            </a:r>
          </a:p>
        </p:txBody>
      </p:sp>
      <p:sp>
        <p:nvSpPr>
          <p:cNvPr id="4" name="Slide Number Placeholder 5"/>
          <p:cNvSpPr>
            <a:spLocks noGrp="1"/>
          </p:cNvSpPr>
          <p:nvPr>
            <p:ph type="sldNum" sz="quarter" idx="14"/>
          </p:nvPr>
        </p:nvSpPr>
        <p:spPr>
          <a:xfrm>
            <a:off x="9334500" y="6475414"/>
            <a:ext cx="2844800" cy="365125"/>
          </a:xfrm>
        </p:spPr>
        <p:txBody>
          <a:bodyPr/>
          <a:lstStyle>
            <a:lvl1pPr>
              <a:defRPr>
                <a:solidFill>
                  <a:schemeClr val="bg1"/>
                </a:solidFill>
              </a:defRPr>
            </a:lvl1pPr>
          </a:lstStyle>
          <a:p>
            <a:pPr>
              <a:defRPr/>
            </a:pPr>
            <a:fld id="{049F073E-7E64-4757-AD5B-F34FF642158C}" type="slidenum">
              <a:rPr lang="en-AU"/>
              <a:pPr>
                <a:defRPr/>
              </a:pPr>
              <a:t>‹#›</a:t>
            </a:fld>
            <a:endParaRPr lang="en-US"/>
          </a:p>
        </p:txBody>
      </p:sp>
    </p:spTree>
    <p:extLst>
      <p:ext uri="{BB962C8B-B14F-4D97-AF65-F5344CB8AC3E}">
        <p14:creationId xmlns:p14="http://schemas.microsoft.com/office/powerpoint/2010/main" val="352676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3"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B66FCE7C-AF0D-4CE3-B66D-206AC1FCE335}" type="slidenum">
              <a:rPr lang="en-AU"/>
              <a:pPr>
                <a:defRPr/>
              </a:pPr>
              <a:t>‹#›</a:t>
            </a:fld>
            <a:endParaRPr lang="en-US"/>
          </a:p>
        </p:txBody>
      </p:sp>
    </p:spTree>
    <p:extLst>
      <p:ext uri="{BB962C8B-B14F-4D97-AF65-F5344CB8AC3E}">
        <p14:creationId xmlns:p14="http://schemas.microsoft.com/office/powerpoint/2010/main" val="69740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F5FE70A9-ECD7-44AE-A1BC-C6C3811A53CC}" type="slidenum">
              <a:rPr lang="en-AU"/>
              <a:pPr>
                <a:defRPr/>
              </a:pPr>
              <a:t>‹#›</a:t>
            </a:fld>
            <a:endParaRPr lang="en-US"/>
          </a:p>
        </p:txBody>
      </p:sp>
    </p:spTree>
    <p:extLst>
      <p:ext uri="{BB962C8B-B14F-4D97-AF65-F5344CB8AC3E}">
        <p14:creationId xmlns:p14="http://schemas.microsoft.com/office/powerpoint/2010/main" val="1362732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8"/>
          <p:cNvSpPr/>
          <p:nvPr userDrawn="1"/>
        </p:nvSpPr>
        <p:spPr>
          <a:xfrm>
            <a:off x="1930400" y="622301"/>
            <a:ext cx="3454400" cy="461963"/>
          </a:xfrm>
          <a:prstGeom prst="rect">
            <a:avLst/>
          </a:prstGeom>
        </p:spPr>
        <p:txBody>
          <a:bodyPr>
            <a:spAutoFit/>
          </a:bodyPr>
          <a:lstStyle/>
          <a:p>
            <a:pPr fontAlgn="auto">
              <a:spcBef>
                <a:spcPts val="0"/>
              </a:spcBef>
              <a:spcAft>
                <a:spcPts val="0"/>
              </a:spcAft>
              <a:defRPr/>
            </a:pPr>
            <a:r>
              <a:rPr lang="en-AU" sz="1200">
                <a:solidFill>
                  <a:srgbClr val="34657F"/>
                </a:solidFill>
                <a:latin typeface="+mn-lt"/>
                <a:ea typeface="MS PGothic" pitchFamily="34" charset="-128"/>
              </a:rPr>
              <a:t>Climate and Oceans Support </a:t>
            </a:r>
            <a:br>
              <a:rPr lang="en-AU" sz="1200">
                <a:solidFill>
                  <a:srgbClr val="34657F"/>
                </a:solidFill>
                <a:latin typeface="+mn-lt"/>
                <a:ea typeface="MS PGothic" pitchFamily="34" charset="-128"/>
              </a:rPr>
            </a:br>
            <a:r>
              <a:rPr lang="en-AU" sz="1200">
                <a:solidFill>
                  <a:srgbClr val="34657F"/>
                </a:solidFill>
                <a:latin typeface="+mn-lt"/>
                <a:ea typeface="MS PGothic" pitchFamily="34" charset="-128"/>
              </a:rPr>
              <a:t>Program in the Pacific</a:t>
            </a:r>
            <a:endParaRPr lang="en-US" sz="1200">
              <a:solidFill>
                <a:srgbClr val="34657F"/>
              </a:solidFill>
              <a:latin typeface="+mn-lt"/>
            </a:endParaRPr>
          </a:p>
        </p:txBody>
      </p:sp>
      <p:sp>
        <p:nvSpPr>
          <p:cNvPr id="2" name="Title 1"/>
          <p:cNvSpPr>
            <a:spLocks noGrp="1"/>
          </p:cNvSpPr>
          <p:nvPr>
            <p:ph type="ctrTitle"/>
          </p:nvPr>
        </p:nvSpPr>
        <p:spPr>
          <a:xfrm>
            <a:off x="914400" y="2268565"/>
            <a:ext cx="10363200" cy="1470025"/>
          </a:xfrm>
        </p:spPr>
        <p:txBody>
          <a:bodyPr>
            <a:normAutofit/>
          </a:bodyPr>
          <a:lstStyle>
            <a:lvl1pPr algn="l">
              <a:defRPr sz="3600" baseline="0">
                <a:solidFill>
                  <a:srgbClr val="34657F"/>
                </a:solidFill>
              </a:defRPr>
            </a:lvl1pPr>
          </a:lstStyle>
          <a:p>
            <a:r>
              <a:rPr lang="en-US"/>
              <a:t>Click to edit Master title style</a:t>
            </a:r>
          </a:p>
        </p:txBody>
      </p:sp>
      <p:sp>
        <p:nvSpPr>
          <p:cNvPr id="3" name="Subtitle 2"/>
          <p:cNvSpPr>
            <a:spLocks noGrp="1"/>
          </p:cNvSpPr>
          <p:nvPr>
            <p:ph type="subTitle" idx="1"/>
          </p:nvPr>
        </p:nvSpPr>
        <p:spPr>
          <a:xfrm>
            <a:off x="951733" y="3801943"/>
            <a:ext cx="8534400" cy="449630"/>
          </a:xfrm>
        </p:spPr>
        <p:txBody>
          <a:bodyPr>
            <a:normAutofit/>
          </a:bodyPr>
          <a:lstStyle>
            <a:lvl1pPr marL="0" indent="0" algn="l">
              <a:buNone/>
              <a:defRPr sz="2000" b="1" baseline="0">
                <a:solidFill>
                  <a:srgbClr val="3465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1"/>
          <p:cNvSpPr>
            <a:spLocks noGrp="1"/>
          </p:cNvSpPr>
          <p:nvPr>
            <p:ph type="body" sz="quarter" idx="11"/>
          </p:nvPr>
        </p:nvSpPr>
        <p:spPr>
          <a:xfrm>
            <a:off x="941486" y="4368978"/>
            <a:ext cx="8541233" cy="478332"/>
          </a:xfrm>
        </p:spPr>
        <p:txBody>
          <a:bodyPr>
            <a:normAutofit/>
          </a:bodyPr>
          <a:lstStyle>
            <a:lvl1pPr marL="0" indent="0" algn="l">
              <a:buFontTx/>
              <a:buNone/>
              <a:defRPr sz="2000">
                <a:solidFill>
                  <a:srgbClr val="34657F"/>
                </a:solidFill>
              </a:defRPr>
            </a:lvl1pPr>
          </a:lstStyle>
          <a:p>
            <a:pPr lvl="0"/>
            <a:r>
              <a:rPr lang="en-US"/>
              <a:t>Click to edit Master text styles</a:t>
            </a:r>
          </a:p>
        </p:txBody>
      </p:sp>
      <p:sp>
        <p:nvSpPr>
          <p:cNvPr id="8" name="Text Placeholder 11"/>
          <p:cNvSpPr>
            <a:spLocks noGrp="1"/>
          </p:cNvSpPr>
          <p:nvPr>
            <p:ph type="body" sz="quarter" idx="12"/>
          </p:nvPr>
        </p:nvSpPr>
        <p:spPr>
          <a:xfrm>
            <a:off x="934177" y="4968710"/>
            <a:ext cx="8541233" cy="478332"/>
          </a:xfrm>
        </p:spPr>
        <p:txBody>
          <a:bodyPr>
            <a:normAutofit/>
          </a:bodyPr>
          <a:lstStyle>
            <a:lvl1pPr marL="0" indent="0" algn="l">
              <a:buFontTx/>
              <a:buNone/>
              <a:defRPr sz="2000">
                <a:solidFill>
                  <a:srgbClr val="34657F"/>
                </a:solidFill>
              </a:defRPr>
            </a:lvl1pPr>
          </a:lstStyle>
          <a:p>
            <a:pPr lvl="0"/>
            <a:r>
              <a:rPr lang="en-US"/>
              <a:t>Click to edit Master text styles</a:t>
            </a:r>
          </a:p>
        </p:txBody>
      </p:sp>
    </p:spTree>
    <p:extLst>
      <p:ext uri="{BB962C8B-B14F-4D97-AF65-F5344CB8AC3E}">
        <p14:creationId xmlns:p14="http://schemas.microsoft.com/office/powerpoint/2010/main" val="327539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D08-2ADB-42A3-AC1C-1181F930CAE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6954D5B-647D-40E3-86F8-82CE65E17C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F77C0DA-32AF-48F0-B44E-F1151F54EAEE}"/>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5" name="Footer Placeholder 4">
            <a:extLst>
              <a:ext uri="{FF2B5EF4-FFF2-40B4-BE49-F238E27FC236}">
                <a16:creationId xmlns:a16="http://schemas.microsoft.com/office/drawing/2014/main" id="{4A681AAF-2138-411A-9185-12141B9879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6C55C5-E9ED-4CB5-8E9E-5386F22B4980}"/>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64293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3645-BA3B-4462-8592-BA6294A2A9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F9E9611-5B3A-4360-932A-C1E65C372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679B72-1B63-48A3-917D-2B922D13FCA3}"/>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5" name="Footer Placeholder 4">
            <a:extLst>
              <a:ext uri="{FF2B5EF4-FFF2-40B4-BE49-F238E27FC236}">
                <a16:creationId xmlns:a16="http://schemas.microsoft.com/office/drawing/2014/main" id="{1DCAB87C-5436-4BDE-AA8E-25D3CB93E8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848118-7CEC-4B2E-8D1A-8C16D14CDFAF}"/>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47268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E8DD-56FD-407A-87C7-53E86A23EDE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26A04C0-2497-4415-A755-06FA250663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AE47F3E-C4D0-4141-9AAC-9B2DE695A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DD7CCA9-23F6-4B89-889D-D6B3CCDAB41B}"/>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6" name="Footer Placeholder 5">
            <a:extLst>
              <a:ext uri="{FF2B5EF4-FFF2-40B4-BE49-F238E27FC236}">
                <a16:creationId xmlns:a16="http://schemas.microsoft.com/office/drawing/2014/main" id="{25EC3F78-39CC-462F-B6C8-B26541B5ECC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974DDAB-F357-4097-AE1A-81DAB2FB74FC}"/>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390245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F9EB-6771-48E9-9DA6-CC5774F7C03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DA55CBF-420B-497B-836F-047B3F677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53C37B-D7B8-4F7B-8D70-A409364668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BB04B20-0750-40C5-A39F-69C3092B1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C0619-14FC-43F7-A45C-F50530EFE0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07075E8-CB7C-49FE-A212-C4D6D7DFDE58}"/>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8" name="Footer Placeholder 7">
            <a:extLst>
              <a:ext uri="{FF2B5EF4-FFF2-40B4-BE49-F238E27FC236}">
                <a16:creationId xmlns:a16="http://schemas.microsoft.com/office/drawing/2014/main" id="{EC2C99A6-CE49-4337-8D19-09CE9DB4A8E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821D805-E54E-4959-8940-88861ADB2C3A}"/>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188111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A48D-7A63-4294-B577-913C5F51E9D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C4243A2-C5F1-458A-8F6B-1DD76A418E19}"/>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4" name="Footer Placeholder 3">
            <a:extLst>
              <a:ext uri="{FF2B5EF4-FFF2-40B4-BE49-F238E27FC236}">
                <a16:creationId xmlns:a16="http://schemas.microsoft.com/office/drawing/2014/main" id="{CC1FF5A9-B5C3-4E86-8F11-F7B482EB75E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806AD7C-DA25-4AA6-AEB2-19F65B1F5033}"/>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388599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FC428-4159-4765-8010-D97DB92F36EA}"/>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3" name="Footer Placeholder 2">
            <a:extLst>
              <a:ext uri="{FF2B5EF4-FFF2-40B4-BE49-F238E27FC236}">
                <a16:creationId xmlns:a16="http://schemas.microsoft.com/office/drawing/2014/main" id="{845B343E-2996-4A86-8691-E061EF2B072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D28B71D-ABE3-49F2-97C9-09A75696DF00}"/>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129576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40DF-EDD8-4421-AECA-5DA8AE5F4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BA88AF8-DC97-4F9C-8E38-C75E3AB10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BEA0DCE-87F7-47CA-BA51-3A730125D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878F5-6603-4658-ADF1-61A12932CFC5}"/>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6" name="Footer Placeholder 5">
            <a:extLst>
              <a:ext uri="{FF2B5EF4-FFF2-40B4-BE49-F238E27FC236}">
                <a16:creationId xmlns:a16="http://schemas.microsoft.com/office/drawing/2014/main" id="{5A2801D6-297B-440E-A30A-762481D81A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0A0039E-269F-44CE-8AEB-99F0FF917CBF}"/>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319664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CF6-4009-4A9B-9297-76674E18D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606EAD-CA77-4118-95B7-8EA03F363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577E072-A901-4FC2-8010-96D63043B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7A166-4E76-417D-AB05-1F924B029898}"/>
              </a:ext>
            </a:extLst>
          </p:cNvPr>
          <p:cNvSpPr>
            <a:spLocks noGrp="1"/>
          </p:cNvSpPr>
          <p:nvPr>
            <p:ph type="dt" sz="half" idx="10"/>
          </p:nvPr>
        </p:nvSpPr>
        <p:spPr/>
        <p:txBody>
          <a:bodyPr/>
          <a:lstStyle/>
          <a:p>
            <a:fld id="{BEE00ECC-054E-4488-B7BE-8153B9470CA2}" type="datetimeFigureOut">
              <a:rPr lang="en-AU" smtClean="0"/>
              <a:t>30/06/2021</a:t>
            </a:fld>
            <a:endParaRPr lang="en-AU"/>
          </a:p>
        </p:txBody>
      </p:sp>
      <p:sp>
        <p:nvSpPr>
          <p:cNvPr id="6" name="Footer Placeholder 5">
            <a:extLst>
              <a:ext uri="{FF2B5EF4-FFF2-40B4-BE49-F238E27FC236}">
                <a16:creationId xmlns:a16="http://schemas.microsoft.com/office/drawing/2014/main" id="{2977DB12-CBAA-490B-A2CB-3B14D40820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6670DB9-67A6-451D-BA51-BB6882C2A0A2}"/>
              </a:ext>
            </a:extLst>
          </p:cNvPr>
          <p:cNvSpPr>
            <a:spLocks noGrp="1"/>
          </p:cNvSpPr>
          <p:nvPr>
            <p:ph type="sldNum" sz="quarter" idx="12"/>
          </p:nvPr>
        </p:nvSpPr>
        <p:spPr/>
        <p:txBody>
          <a:bodyPr/>
          <a:lstStyle/>
          <a:p>
            <a:fld id="{68195D0B-3BF6-4D7C-A156-28BEC2F93E08}" type="slidenum">
              <a:rPr lang="en-AU" smtClean="0"/>
              <a:t>‹#›</a:t>
            </a:fld>
            <a:endParaRPr lang="en-AU"/>
          </a:p>
        </p:txBody>
      </p:sp>
    </p:spTree>
    <p:extLst>
      <p:ext uri="{BB962C8B-B14F-4D97-AF65-F5344CB8AC3E}">
        <p14:creationId xmlns:p14="http://schemas.microsoft.com/office/powerpoint/2010/main" val="239383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52718-222A-4B0C-8797-EB486FE12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55F9C4-2DFC-47DF-B4A4-EB973A0C7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EB09658-0DBE-4B68-936C-2ADF027F5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00ECC-054E-4488-B7BE-8153B9470CA2}" type="datetimeFigureOut">
              <a:rPr lang="en-AU" smtClean="0"/>
              <a:t>30/06/2021</a:t>
            </a:fld>
            <a:endParaRPr lang="en-AU"/>
          </a:p>
        </p:txBody>
      </p:sp>
      <p:sp>
        <p:nvSpPr>
          <p:cNvPr id="5" name="Footer Placeholder 4">
            <a:extLst>
              <a:ext uri="{FF2B5EF4-FFF2-40B4-BE49-F238E27FC236}">
                <a16:creationId xmlns:a16="http://schemas.microsoft.com/office/drawing/2014/main" id="{ABCDD494-A29C-49C1-B523-AB0117C48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FA1E398-B335-4A7C-A3F0-037F461D0E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95D0B-3BF6-4D7C-A156-28BEC2F93E08}" type="slidenum">
              <a:rPr lang="en-AU" smtClean="0"/>
              <a:t>‹#›</a:t>
            </a:fld>
            <a:endParaRPr lang="en-AU"/>
          </a:p>
        </p:txBody>
      </p:sp>
      <p:pic>
        <p:nvPicPr>
          <p:cNvPr id="7" name="Picture 6">
            <a:extLst>
              <a:ext uri="{FF2B5EF4-FFF2-40B4-BE49-F238E27FC236}">
                <a16:creationId xmlns:a16="http://schemas.microsoft.com/office/drawing/2014/main" id="{C62C0F73-DB2B-499B-8B93-A78F190AD46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
        <p:nvSpPr>
          <p:cNvPr id="8" name="Title 1">
            <a:extLst>
              <a:ext uri="{FF2B5EF4-FFF2-40B4-BE49-F238E27FC236}">
                <a16:creationId xmlns:a16="http://schemas.microsoft.com/office/drawing/2014/main" id="{741735B3-177C-4CC3-A031-DDDA01D41696}"/>
              </a:ext>
            </a:extLst>
          </p:cNvPr>
          <p:cNvSpPr txBox="1">
            <a:spLocks/>
          </p:cNvSpPr>
          <p:nvPr userDrawn="1"/>
        </p:nvSpPr>
        <p:spPr>
          <a:xfrm>
            <a:off x="135809" y="6607303"/>
            <a:ext cx="3980987" cy="250697"/>
          </a:xfrm>
          <a:prstGeom prst="rect">
            <a:avLst/>
          </a:prstGeom>
        </p:spPr>
        <p:txBody>
          <a:bodyPr vert="horz" lIns="91440" tIns="45720" rIns="91440" bIns="45720" rtlCol="0" anchor="t">
            <a:normAutofit lnSpcReduction="10000"/>
          </a:bodyPr>
          <a:lstStyle>
            <a:lvl1pPr algn="l" rtl="0" eaLnBrk="1" fontAlgn="base" hangingPunct="1">
              <a:lnSpc>
                <a:spcPct val="90000"/>
              </a:lnSpc>
              <a:spcBef>
                <a:spcPct val="0"/>
              </a:spcBef>
              <a:spcAft>
                <a:spcPct val="0"/>
              </a:spcAft>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vl2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algn="l">
              <a:defRPr/>
            </a:pPr>
            <a:r>
              <a:rPr lang="en-US" sz="1200" b="0" dirty="0">
                <a:solidFill>
                  <a:schemeClr val="tx1">
                    <a:lumMod val="50000"/>
                    <a:lumOff val="50000"/>
                  </a:schemeClr>
                </a:solidFill>
                <a:latin typeface="+mj-lt"/>
              </a:rPr>
              <a:t>© Commonwealth of Australia 2021. Bureau of Meteorology</a:t>
            </a:r>
          </a:p>
        </p:txBody>
      </p:sp>
    </p:spTree>
    <p:extLst>
      <p:ext uri="{BB962C8B-B14F-4D97-AF65-F5344CB8AC3E}">
        <p14:creationId xmlns:p14="http://schemas.microsoft.com/office/powerpoint/2010/main" val="1989524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alpha val="0"/>
          </a:schemeClr>
        </a:solidFill>
        <a:effectLst/>
      </p:bgPr>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10"/>
          <a:srcRect/>
          <a:stretch>
            <a:fillRect/>
          </a:stretch>
        </p:blipFill>
        <p:spPr bwMode="auto">
          <a:xfrm>
            <a:off x="0" y="1558926"/>
            <a:ext cx="12200467" cy="5299075"/>
          </a:xfrm>
          <a:prstGeom prst="rect">
            <a:avLst/>
          </a:prstGeom>
          <a:noFill/>
          <a:ln w="9525">
            <a:noFill/>
            <a:miter lim="800000"/>
            <a:headEnd/>
            <a:tailEnd/>
          </a:ln>
        </p:spPr>
      </p:pic>
      <p:pic>
        <p:nvPicPr>
          <p:cNvPr id="1027" name="Picture 5" descr="Description: COSSPAC (coral) 2"/>
          <p:cNvPicPr>
            <a:picLocks noChangeAspect="1" noChangeArrowheads="1"/>
          </p:cNvPicPr>
          <p:nvPr userDrawn="1"/>
        </p:nvPicPr>
        <p:blipFill>
          <a:blip r:embed="rId11"/>
          <a:srcRect/>
          <a:stretch>
            <a:fillRect/>
          </a:stretch>
        </p:blipFill>
        <p:spPr bwMode="auto">
          <a:xfrm>
            <a:off x="605367" y="484189"/>
            <a:ext cx="1231900" cy="866775"/>
          </a:xfrm>
          <a:prstGeom prst="rect">
            <a:avLst/>
          </a:prstGeom>
          <a:noFill/>
          <a:ln w="9525">
            <a:noFill/>
            <a:miter lim="800000"/>
            <a:headEnd/>
            <a:tailEnd/>
          </a:ln>
        </p:spPr>
      </p:pic>
      <p:sp>
        <p:nvSpPr>
          <p:cNvPr id="1028" name="Title Placeholder 1"/>
          <p:cNvSpPr>
            <a:spLocks noGrp="1"/>
          </p:cNvSpPr>
          <p:nvPr>
            <p:ph type="title"/>
          </p:nvPr>
        </p:nvSpPr>
        <p:spPr bwMode="auto">
          <a:xfrm>
            <a:off x="2044701" y="274638"/>
            <a:ext cx="953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611313"/>
            <a:ext cx="10972800" cy="446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3B8F28C-1672-4463-82F2-F0861B38C99A}" type="datetime1">
              <a:rPr lang="en-US"/>
              <a:pPr>
                <a:defRPr/>
              </a:pPr>
              <a:t>6/30/2021</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60C48A-0A7E-413E-B14D-39C902F0654B}" type="slidenum">
              <a:rPr lang="en-AU"/>
              <a:pPr>
                <a:defRPr/>
              </a:pPr>
              <a:t>‹#›</a:t>
            </a:fld>
            <a:endParaRPr lang="en-US"/>
          </a:p>
        </p:txBody>
      </p:sp>
      <p:pic>
        <p:nvPicPr>
          <p:cNvPr id="1032" name="Picture 7"/>
          <p:cNvPicPr>
            <a:picLocks noChangeAspect="1" noChangeArrowheads="1"/>
          </p:cNvPicPr>
          <p:nvPr userDrawn="1"/>
        </p:nvPicPr>
        <p:blipFill>
          <a:blip r:embed="rId12"/>
          <a:srcRect/>
          <a:stretch>
            <a:fillRect/>
          </a:stretch>
        </p:blipFill>
        <p:spPr bwMode="auto">
          <a:xfrm>
            <a:off x="-8467" y="5348288"/>
            <a:ext cx="12208933" cy="1522412"/>
          </a:xfrm>
          <a:prstGeom prst="rect">
            <a:avLst/>
          </a:prstGeom>
          <a:noFill/>
          <a:ln w="9525">
            <a:noFill/>
            <a:miter lim="800000"/>
            <a:headEnd/>
            <a:tailEnd/>
          </a:ln>
        </p:spPr>
      </p:pic>
    </p:spTree>
    <p:extLst>
      <p:ext uri="{BB962C8B-B14F-4D97-AF65-F5344CB8AC3E}">
        <p14:creationId xmlns:p14="http://schemas.microsoft.com/office/powerpoint/2010/main" val="1933589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0" fontAlgn="base" hangingPunct="0">
        <a:spcBef>
          <a:spcPct val="0"/>
        </a:spcBef>
        <a:spcAft>
          <a:spcPct val="0"/>
        </a:spcAft>
        <a:defRPr sz="3600" kern="1200">
          <a:solidFill>
            <a:srgbClr val="34657F"/>
          </a:solidFill>
          <a:latin typeface="+mj-lt"/>
          <a:ea typeface="+mj-ea"/>
          <a:cs typeface="+mj-cs"/>
        </a:defRPr>
      </a:lvl1pPr>
      <a:lvl2pPr algn="l" rtl="0" eaLnBrk="0" fontAlgn="base" hangingPunct="0">
        <a:spcBef>
          <a:spcPct val="0"/>
        </a:spcBef>
        <a:spcAft>
          <a:spcPct val="0"/>
        </a:spcAft>
        <a:defRPr sz="3600">
          <a:solidFill>
            <a:srgbClr val="34657F"/>
          </a:solidFill>
          <a:latin typeface="Arial" charset="0"/>
        </a:defRPr>
      </a:lvl2pPr>
      <a:lvl3pPr algn="l" rtl="0" eaLnBrk="0" fontAlgn="base" hangingPunct="0">
        <a:spcBef>
          <a:spcPct val="0"/>
        </a:spcBef>
        <a:spcAft>
          <a:spcPct val="0"/>
        </a:spcAft>
        <a:defRPr sz="3600">
          <a:solidFill>
            <a:srgbClr val="34657F"/>
          </a:solidFill>
          <a:latin typeface="Arial" charset="0"/>
        </a:defRPr>
      </a:lvl3pPr>
      <a:lvl4pPr algn="l" rtl="0" eaLnBrk="0" fontAlgn="base" hangingPunct="0">
        <a:spcBef>
          <a:spcPct val="0"/>
        </a:spcBef>
        <a:spcAft>
          <a:spcPct val="0"/>
        </a:spcAft>
        <a:defRPr sz="3600">
          <a:solidFill>
            <a:srgbClr val="34657F"/>
          </a:solidFill>
          <a:latin typeface="Arial" charset="0"/>
        </a:defRPr>
      </a:lvl4pPr>
      <a:lvl5pPr algn="l" rtl="0" eaLnBrk="0" fontAlgn="base" hangingPunct="0">
        <a:spcBef>
          <a:spcPct val="0"/>
        </a:spcBef>
        <a:spcAft>
          <a:spcPct val="0"/>
        </a:spcAft>
        <a:defRPr sz="3600">
          <a:solidFill>
            <a:srgbClr val="34657F"/>
          </a:solidFill>
          <a:latin typeface="Arial" charset="0"/>
        </a:defRPr>
      </a:lvl5pPr>
      <a:lvl6pPr marL="457200" algn="l" rtl="0" fontAlgn="base">
        <a:spcBef>
          <a:spcPct val="0"/>
        </a:spcBef>
        <a:spcAft>
          <a:spcPct val="0"/>
        </a:spcAft>
        <a:defRPr sz="3600">
          <a:solidFill>
            <a:srgbClr val="34657F"/>
          </a:solidFill>
          <a:latin typeface="Arial" charset="0"/>
        </a:defRPr>
      </a:lvl6pPr>
      <a:lvl7pPr marL="914400" algn="l" rtl="0" fontAlgn="base">
        <a:spcBef>
          <a:spcPct val="0"/>
        </a:spcBef>
        <a:spcAft>
          <a:spcPct val="0"/>
        </a:spcAft>
        <a:defRPr sz="3600">
          <a:solidFill>
            <a:srgbClr val="34657F"/>
          </a:solidFill>
          <a:latin typeface="Arial" charset="0"/>
        </a:defRPr>
      </a:lvl7pPr>
      <a:lvl8pPr marL="1371600" algn="l" rtl="0" fontAlgn="base">
        <a:spcBef>
          <a:spcPct val="0"/>
        </a:spcBef>
        <a:spcAft>
          <a:spcPct val="0"/>
        </a:spcAft>
        <a:defRPr sz="3600">
          <a:solidFill>
            <a:srgbClr val="34657F"/>
          </a:solidFill>
          <a:latin typeface="Arial" charset="0"/>
        </a:defRPr>
      </a:lvl8pPr>
      <a:lvl9pPr marL="1828800" algn="l" rtl="0" fontAlgn="base">
        <a:spcBef>
          <a:spcPct val="0"/>
        </a:spcBef>
        <a:spcAft>
          <a:spcPct val="0"/>
        </a:spcAft>
        <a:defRPr sz="3600">
          <a:solidFill>
            <a:srgbClr val="34657F"/>
          </a:solidFill>
          <a:latin typeface="Arial" charset="0"/>
        </a:defRPr>
      </a:lvl9pPr>
    </p:titleStyle>
    <p:bodyStyle>
      <a:lvl1pPr marL="342900" indent="-342900" algn="l" rtl="0" eaLnBrk="0" fontAlgn="base" hangingPunct="0">
        <a:spcBef>
          <a:spcPct val="20000"/>
        </a:spcBef>
        <a:spcAft>
          <a:spcPct val="0"/>
        </a:spcAft>
        <a:buClr>
          <a:srgbClr val="34657F"/>
        </a:buClr>
        <a:buFont typeface="Arial" charset="0"/>
        <a:buChar char="•"/>
        <a:defRPr sz="3200" kern="1200">
          <a:solidFill>
            <a:srgbClr val="7A7A7A"/>
          </a:solidFill>
          <a:latin typeface="+mn-lt"/>
          <a:ea typeface="+mn-ea"/>
          <a:cs typeface="+mn-cs"/>
        </a:defRPr>
      </a:lvl1pPr>
      <a:lvl2pPr marL="742950" indent="-285750" algn="l" rtl="0" eaLnBrk="0" fontAlgn="base" hangingPunct="0">
        <a:spcBef>
          <a:spcPct val="20000"/>
        </a:spcBef>
        <a:spcAft>
          <a:spcPct val="0"/>
        </a:spcAft>
        <a:buClr>
          <a:srgbClr val="34657F"/>
        </a:buClr>
        <a:buFont typeface="Arial" charset="0"/>
        <a:buChar char="–"/>
        <a:defRPr sz="2800" kern="1200">
          <a:solidFill>
            <a:srgbClr val="7A7A7A"/>
          </a:solidFill>
          <a:latin typeface="+mn-lt"/>
          <a:ea typeface="+mn-ea"/>
          <a:cs typeface="+mn-cs"/>
        </a:defRPr>
      </a:lvl2pPr>
      <a:lvl3pPr marL="1143000" indent="-228600" algn="l" rtl="0" eaLnBrk="0" fontAlgn="base" hangingPunct="0">
        <a:spcBef>
          <a:spcPct val="20000"/>
        </a:spcBef>
        <a:spcAft>
          <a:spcPct val="0"/>
        </a:spcAft>
        <a:buClr>
          <a:srgbClr val="34657F"/>
        </a:buClr>
        <a:buFont typeface="Arial" charset="0"/>
        <a:buChar char="•"/>
        <a:defRPr sz="2400" kern="1200">
          <a:solidFill>
            <a:srgbClr val="7A7A7A"/>
          </a:solidFill>
          <a:latin typeface="+mn-lt"/>
          <a:ea typeface="+mn-ea"/>
          <a:cs typeface="+mn-cs"/>
        </a:defRPr>
      </a:lvl3pPr>
      <a:lvl4pPr marL="1600200" indent="-228600" algn="l" rtl="0" eaLnBrk="0" fontAlgn="base" hangingPunct="0">
        <a:spcBef>
          <a:spcPct val="20000"/>
        </a:spcBef>
        <a:spcAft>
          <a:spcPct val="0"/>
        </a:spcAft>
        <a:buClr>
          <a:srgbClr val="34657F"/>
        </a:buClr>
        <a:buFont typeface="Arial" charset="0"/>
        <a:buChar char="–"/>
        <a:defRPr sz="2000" kern="1200">
          <a:solidFill>
            <a:srgbClr val="7A7A7A"/>
          </a:solidFill>
          <a:latin typeface="+mn-lt"/>
          <a:ea typeface="+mn-ea"/>
          <a:cs typeface="+mn-cs"/>
        </a:defRPr>
      </a:lvl4pPr>
      <a:lvl5pPr marL="2057400" indent="-228600" algn="l" rtl="0" eaLnBrk="0" fontAlgn="base" hangingPunct="0">
        <a:spcBef>
          <a:spcPct val="20000"/>
        </a:spcBef>
        <a:spcAft>
          <a:spcPct val="0"/>
        </a:spcAft>
        <a:buClr>
          <a:srgbClr val="34657F"/>
        </a:buClr>
        <a:buFont typeface="Arial" charset="0"/>
        <a:buChar char="»"/>
        <a:defRPr sz="2000" kern="1200">
          <a:solidFill>
            <a:srgbClr val="7A7A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0.gif"/><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journals.ametsoc.org/waf/article/35/5/1817/353805/Subseasonal-Forecasts-of-Tropical-Cyclones-in-th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hyperlink" Target="https://rmets.onlinelibrary.wiley.com/doi/full/10.1002/asl.886#asl2886-note-000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AEA031-FAD5-4EEF-8529-EB297269A9E5}"/>
              </a:ext>
            </a:extLst>
          </p:cNvPr>
          <p:cNvSpPr>
            <a:spLocks noGrp="1"/>
          </p:cNvSpPr>
          <p:nvPr>
            <p:ph type="ctrTitle"/>
          </p:nvPr>
        </p:nvSpPr>
        <p:spPr>
          <a:xfrm>
            <a:off x="431515" y="1984917"/>
            <a:ext cx="11455685" cy="1561172"/>
          </a:xfrm>
        </p:spPr>
        <p:txBody>
          <a:bodyPr>
            <a:normAutofit/>
          </a:bodyPr>
          <a:lstStyle/>
          <a:p>
            <a:r>
              <a:rPr lang="en-AU" sz="8800" dirty="0">
                <a:latin typeface="Calibri" panose="020F0502020204030204" pitchFamily="34" charset="0"/>
                <a:cs typeface="Calibri" panose="020F0502020204030204" pitchFamily="34" charset="0"/>
              </a:rPr>
              <a:t>ACCESS-S Workshop</a:t>
            </a:r>
            <a:endParaRPr lang="en-US" sz="880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F6BDE71-C77F-47D0-BBF2-98785035AA52}"/>
              </a:ext>
            </a:extLst>
          </p:cNvPr>
          <p:cNvSpPr>
            <a:spLocks noGrp="1"/>
          </p:cNvSpPr>
          <p:nvPr>
            <p:ph type="subTitle" idx="1"/>
          </p:nvPr>
        </p:nvSpPr>
        <p:spPr>
          <a:xfrm>
            <a:off x="431514" y="4063890"/>
            <a:ext cx="8746991" cy="764587"/>
          </a:xfrm>
        </p:spPr>
        <p:txBody>
          <a:bodyPr>
            <a:normAutofit/>
          </a:bodyPr>
          <a:lstStyle/>
          <a:p>
            <a:r>
              <a:rPr lang="en-US" sz="3200" dirty="0">
                <a:latin typeface="Calibri" panose="020F0502020204030204" pitchFamily="34" charset="0"/>
                <a:cs typeface="Calibri" panose="020F0502020204030204" pitchFamily="34" charset="0"/>
              </a:rPr>
              <a:t>MODULE: Multi-week Tropical </a:t>
            </a:r>
            <a:r>
              <a:rPr lang="en-US" sz="3200">
                <a:latin typeface="Calibri" panose="020F0502020204030204" pitchFamily="34" charset="0"/>
                <a:cs typeface="Calibri" panose="020F0502020204030204" pitchFamily="34" charset="0"/>
              </a:rPr>
              <a:t>Cyclone forecasts </a:t>
            </a:r>
            <a:endParaRPr lang="en-US" sz="3200" dirty="0">
              <a:latin typeface="Calibri" panose="020F0502020204030204" pitchFamily="34" charset="0"/>
              <a:cs typeface="Calibri" panose="020F0502020204030204" pitchFamily="34"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B2E3C5-2152-4F07-846B-9181CBA00A08}"/>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V JTWC best-track 1990</a:t>
            </a:r>
          </a:p>
        </p:txBody>
      </p:sp>
      <p:sp>
        <p:nvSpPr>
          <p:cNvPr id="3" name="TextBox 2">
            <a:extLst>
              <a:ext uri="{FF2B5EF4-FFF2-40B4-BE49-F238E27FC236}">
                <a16:creationId xmlns:a16="http://schemas.microsoft.com/office/drawing/2014/main" id="{03C00D9B-F3C2-46A9-9ADA-3EEF7F029679}"/>
              </a:ext>
            </a:extLst>
          </p:cNvPr>
          <p:cNvSpPr txBox="1"/>
          <p:nvPr/>
        </p:nvSpPr>
        <p:spPr>
          <a:xfrm>
            <a:off x="7224765" y="1617785"/>
            <a:ext cx="4461468" cy="1477328"/>
          </a:xfrm>
          <a:prstGeom prst="rect">
            <a:avLst/>
          </a:prstGeom>
          <a:noFill/>
        </p:spPr>
        <p:txBody>
          <a:bodyPr wrap="square" rtlCol="0">
            <a:spAutoFit/>
          </a:bodyPr>
          <a:lstStyle/>
          <a:p>
            <a:pPr marL="285750" indent="-285750">
              <a:buFont typeface="Arial" panose="020B0604020202020204" pitchFamily="34" charset="0"/>
              <a:buChar char="•"/>
            </a:pPr>
            <a:r>
              <a:rPr lang="en-AU" dirty="0"/>
              <a:t>Realistic representation of location and direction of tracks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ACCESS-S captures the increase in number of tracks in January and February </a:t>
            </a:r>
          </a:p>
        </p:txBody>
      </p:sp>
      <p:pic>
        <p:nvPicPr>
          <p:cNvPr id="2050" name="Picture 2" descr="image">
            <a:extLst>
              <a:ext uri="{FF2B5EF4-FFF2-40B4-BE49-F238E27FC236}">
                <a16:creationId xmlns:a16="http://schemas.microsoft.com/office/drawing/2014/main" id="{8D294C48-C194-46B2-899B-6718BC6CF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991" y="974688"/>
            <a:ext cx="4228490" cy="545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3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B2E3C5-2152-4F07-846B-9181CBA00A08}"/>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V JTWC best-track 1990</a:t>
            </a:r>
          </a:p>
        </p:txBody>
      </p:sp>
      <p:sp>
        <p:nvSpPr>
          <p:cNvPr id="3" name="TextBox 2">
            <a:extLst>
              <a:ext uri="{FF2B5EF4-FFF2-40B4-BE49-F238E27FC236}">
                <a16:creationId xmlns:a16="http://schemas.microsoft.com/office/drawing/2014/main" id="{03C00D9B-F3C2-46A9-9ADA-3EEF7F029679}"/>
              </a:ext>
            </a:extLst>
          </p:cNvPr>
          <p:cNvSpPr txBox="1"/>
          <p:nvPr/>
        </p:nvSpPr>
        <p:spPr>
          <a:xfrm>
            <a:off x="7287097" y="1485673"/>
            <a:ext cx="4461468" cy="3416320"/>
          </a:xfrm>
          <a:prstGeom prst="rect">
            <a:avLst/>
          </a:prstGeom>
          <a:noFill/>
        </p:spPr>
        <p:txBody>
          <a:bodyPr wrap="square" rtlCol="0">
            <a:spAutoFit/>
          </a:bodyPr>
          <a:lstStyle/>
          <a:p>
            <a:pPr marL="285750" indent="-285750">
              <a:buFont typeface="Arial" panose="020B0604020202020204" pitchFamily="34" charset="0"/>
              <a:buChar char="•"/>
            </a:pPr>
            <a:r>
              <a:rPr lang="en-AU" dirty="0"/>
              <a:t>ACCESS-S captures the increase in TC frequency as the MJO moves eastwards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Also capturing the suppressed TC activity before and after an enhanced MJO phase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850-hPa absolute vorticity (VORT), 600-hPa relative humidity (RH) and 850–200 </a:t>
            </a:r>
            <a:r>
              <a:rPr lang="en-AU" dirty="0" err="1"/>
              <a:t>hPa</a:t>
            </a:r>
            <a:r>
              <a:rPr lang="en-AU" dirty="0"/>
              <a:t> vertical wind shear (VWS) are well represented in ACCESS-S – this means a </a:t>
            </a:r>
            <a:r>
              <a:rPr lang="en-AU" dirty="0" err="1"/>
              <a:t>skillful</a:t>
            </a:r>
            <a:r>
              <a:rPr lang="en-AU" dirty="0"/>
              <a:t> MJO forecast</a:t>
            </a:r>
          </a:p>
          <a:p>
            <a:pPr marL="285750" indent="-285750">
              <a:buFont typeface="Arial" panose="020B0604020202020204" pitchFamily="34" charset="0"/>
              <a:buChar char="•"/>
            </a:pPr>
            <a:endParaRPr lang="en-AU" dirty="0"/>
          </a:p>
        </p:txBody>
      </p:sp>
      <p:pic>
        <p:nvPicPr>
          <p:cNvPr id="3076" name="Picture 4" descr="image">
            <a:extLst>
              <a:ext uri="{FF2B5EF4-FFF2-40B4-BE49-F238E27FC236}">
                <a16:creationId xmlns:a16="http://schemas.microsoft.com/office/drawing/2014/main" id="{999B887C-562E-4961-869C-798DE0E36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226120"/>
            <a:ext cx="6925147" cy="51095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AA60C91-1890-4FFF-A981-E8D0B7824599}"/>
              </a:ext>
            </a:extLst>
          </p:cNvPr>
          <p:cNvSpPr txBox="1"/>
          <p:nvPr/>
        </p:nvSpPr>
        <p:spPr>
          <a:xfrm>
            <a:off x="7437456" y="5380672"/>
            <a:ext cx="4754544" cy="1477328"/>
          </a:xfrm>
          <a:prstGeom prst="rect">
            <a:avLst/>
          </a:prstGeom>
          <a:noFill/>
        </p:spPr>
        <p:txBody>
          <a:bodyPr wrap="square">
            <a:spAutoFit/>
          </a:bodyPr>
          <a:lstStyle/>
          <a:p>
            <a:r>
              <a:rPr lang="en-AU" sz="1000" b="0" i="0" dirty="0">
                <a:solidFill>
                  <a:srgbClr val="1C1D1E"/>
                </a:solidFill>
                <a:effectLst/>
                <a:latin typeface="Open Sans" panose="020B0606030504020204" pitchFamily="34" charset="0"/>
              </a:rPr>
              <a:t>Daily TC track frequency anomalies for (top to bottom) MJO phases 2+3 (Indian Ocean), 4+5 (Maritime Continent), 6+7 (western Pacific) and 8+1 (Western Hemisphere and Africa) and when the MJO was weak (amplitude &lt;1). Results are shown for ACCESS-S1 (left) and observations (right) for forecast days 15–40 starting on November 1, December 1, January 1 and February 1, 1990–2012. Black dots indicate where the TC track frequency anomaly is significant at the 95% level. The total number of days used for ACCESS-S1 is 26,312 (23 years × 11 members × 4 start dates × 26 days) and that for observations is 2,392 (23 years × 4 start dates × 26 days)</a:t>
            </a:r>
            <a:endParaRPr lang="en-AU" sz="1000" dirty="0"/>
          </a:p>
        </p:txBody>
      </p:sp>
    </p:spTree>
    <p:extLst>
      <p:ext uri="{BB962C8B-B14F-4D97-AF65-F5344CB8AC3E}">
        <p14:creationId xmlns:p14="http://schemas.microsoft.com/office/powerpoint/2010/main" val="420705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E687C0CA-13CB-44B5-BA86-CC467225C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37" y="759376"/>
            <a:ext cx="10431780" cy="4172712"/>
          </a:xfrm>
          <a:prstGeom prst="rect">
            <a:avLst/>
          </a:prstGeom>
        </p:spPr>
      </p:pic>
      <p:sp>
        <p:nvSpPr>
          <p:cNvPr id="4" name="TextBox 3">
            <a:extLst>
              <a:ext uri="{FF2B5EF4-FFF2-40B4-BE49-F238E27FC236}">
                <a16:creationId xmlns:a16="http://schemas.microsoft.com/office/drawing/2014/main" id="{2B78BB49-37DC-4715-BA67-2F712DDBF8E5}"/>
              </a:ext>
            </a:extLst>
          </p:cNvPr>
          <p:cNvSpPr txBox="1"/>
          <p:nvPr/>
        </p:nvSpPr>
        <p:spPr>
          <a:xfrm>
            <a:off x="146956" y="4394876"/>
            <a:ext cx="11854543" cy="2123658"/>
          </a:xfrm>
          <a:prstGeom prst="rect">
            <a:avLst/>
          </a:prstGeom>
          <a:noFill/>
        </p:spPr>
        <p:txBody>
          <a:bodyPr wrap="square">
            <a:spAutoFit/>
          </a:bodyPr>
          <a:lstStyle/>
          <a:p>
            <a:pPr marL="342900" indent="-342900">
              <a:buFont typeface="Arial" panose="020B0604020202020204" pitchFamily="34" charset="0"/>
              <a:buChar char="•"/>
            </a:pPr>
            <a:r>
              <a:rPr lang="en-AU" sz="2200" dirty="0"/>
              <a:t>Storm probability shows the number of tracks (ensemble member) in an area divided by 33 (number of times the model is run). E.g. if 15 storms passed within 300km of each other at a given location, the strike probability at that point = 15/33 = 45%</a:t>
            </a:r>
          </a:p>
          <a:p>
            <a:pPr marL="342900" indent="-342900">
              <a:buFont typeface="Arial" panose="020B0604020202020204" pitchFamily="34" charset="0"/>
              <a:buChar char="•"/>
            </a:pPr>
            <a:r>
              <a:rPr lang="en-AU" sz="2200" dirty="0"/>
              <a:t>Probabilities only includes tracks which met the threshold of </a:t>
            </a:r>
            <a:r>
              <a:rPr lang="en-AU" sz="2200" b="0" i="0" dirty="0">
                <a:solidFill>
                  <a:srgbClr val="000000"/>
                </a:solidFill>
                <a:effectLst/>
              </a:rPr>
              <a:t>850 </a:t>
            </a:r>
            <a:r>
              <a:rPr lang="en-AU" sz="2200" b="0" i="0" dirty="0" err="1">
                <a:solidFill>
                  <a:srgbClr val="000000"/>
                </a:solidFill>
                <a:effectLst/>
              </a:rPr>
              <a:t>hPa</a:t>
            </a:r>
            <a:r>
              <a:rPr lang="en-AU" sz="2200" b="0" i="0" dirty="0">
                <a:solidFill>
                  <a:srgbClr val="000000"/>
                </a:solidFill>
                <a:effectLst/>
              </a:rPr>
              <a:t> wind-speed reaching 14 m/s </a:t>
            </a:r>
          </a:p>
          <a:p>
            <a:pPr marL="342900" indent="-342900">
              <a:buFont typeface="Arial" panose="020B0604020202020204" pitchFamily="34" charset="0"/>
              <a:buChar char="•"/>
            </a:pPr>
            <a:r>
              <a:rPr lang="en-AU" sz="2200" dirty="0"/>
              <a:t>Raw model probabilities have higher skill at shorter forecast periods, weeks 1 and 2 as compared to calibrated model forecasts.</a:t>
            </a:r>
          </a:p>
        </p:txBody>
      </p:sp>
      <p:sp>
        <p:nvSpPr>
          <p:cNvPr id="8" name="Title 1">
            <a:extLst>
              <a:ext uri="{FF2B5EF4-FFF2-40B4-BE49-F238E27FC236}">
                <a16:creationId xmlns:a16="http://schemas.microsoft.com/office/drawing/2014/main" id="{1CB2E3C5-2152-4F07-846B-9181CBA00A08}"/>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What is a TC probability</a:t>
            </a:r>
          </a:p>
        </p:txBody>
      </p:sp>
    </p:spTree>
    <p:extLst>
      <p:ext uri="{BB962C8B-B14F-4D97-AF65-F5344CB8AC3E}">
        <p14:creationId xmlns:p14="http://schemas.microsoft.com/office/powerpoint/2010/main" val="50178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B5B3C-F3F8-4479-BE47-2DB3987BB43A}"/>
              </a:ext>
            </a:extLst>
          </p:cNvPr>
          <p:cNvPicPr>
            <a:picLocks noChangeAspect="1"/>
          </p:cNvPicPr>
          <p:nvPr/>
        </p:nvPicPr>
        <p:blipFill>
          <a:blip r:embed="rId3"/>
          <a:stretch>
            <a:fillRect/>
          </a:stretch>
        </p:blipFill>
        <p:spPr>
          <a:xfrm>
            <a:off x="618724" y="1165164"/>
            <a:ext cx="3371850" cy="3152775"/>
          </a:xfrm>
          <a:prstGeom prst="rect">
            <a:avLst/>
          </a:prstGeom>
        </p:spPr>
      </p:pic>
      <p:sp>
        <p:nvSpPr>
          <p:cNvPr id="6" name="TextBox 5">
            <a:extLst>
              <a:ext uri="{FF2B5EF4-FFF2-40B4-BE49-F238E27FC236}">
                <a16:creationId xmlns:a16="http://schemas.microsoft.com/office/drawing/2014/main" id="{0BE7E2C9-DC21-4703-90BF-7643A9B62006}"/>
              </a:ext>
            </a:extLst>
          </p:cNvPr>
          <p:cNvSpPr txBox="1"/>
          <p:nvPr/>
        </p:nvSpPr>
        <p:spPr>
          <a:xfrm>
            <a:off x="6286719" y="1300319"/>
            <a:ext cx="5745103" cy="369332"/>
          </a:xfrm>
          <a:prstGeom prst="rect">
            <a:avLst/>
          </a:prstGeom>
          <a:noFill/>
        </p:spPr>
        <p:txBody>
          <a:bodyPr wrap="square">
            <a:spAutoFit/>
          </a:bodyPr>
          <a:lstStyle/>
          <a:p>
            <a:r>
              <a:rPr lang="en-AU" b="0" i="0" dirty="0">
                <a:solidFill>
                  <a:srgbClr val="000000"/>
                </a:solidFill>
                <a:effectLst/>
                <a:latin typeface="Times New Roman" panose="02020603050405020304" pitchFamily="18" charset="0"/>
              </a:rPr>
              <a:t>Southern Hemisphere raw model</a:t>
            </a:r>
            <a:endParaRPr lang="en-AU" dirty="0"/>
          </a:p>
        </p:txBody>
      </p:sp>
      <p:sp>
        <p:nvSpPr>
          <p:cNvPr id="8" name="TextBox 7">
            <a:extLst>
              <a:ext uri="{FF2B5EF4-FFF2-40B4-BE49-F238E27FC236}">
                <a16:creationId xmlns:a16="http://schemas.microsoft.com/office/drawing/2014/main" id="{44B41D20-7D47-43F3-BBC3-DDE95FAE3A9B}"/>
              </a:ext>
            </a:extLst>
          </p:cNvPr>
          <p:cNvSpPr txBox="1"/>
          <p:nvPr/>
        </p:nvSpPr>
        <p:spPr>
          <a:xfrm>
            <a:off x="744625" y="5649135"/>
            <a:ext cx="10857928" cy="646331"/>
          </a:xfrm>
          <a:prstGeom prst="rect">
            <a:avLst/>
          </a:prstGeom>
          <a:noFill/>
        </p:spPr>
        <p:txBody>
          <a:bodyPr wrap="square">
            <a:spAutoFit/>
          </a:bodyPr>
          <a:lstStyle/>
          <a:p>
            <a:r>
              <a:rPr lang="en-AU" b="0" i="0" dirty="0">
                <a:effectLst/>
                <a:latin typeface="arial" panose="020B0604020202020204" pitchFamily="34" charset="0"/>
              </a:rPr>
              <a:t>The </a:t>
            </a:r>
            <a:r>
              <a:rPr lang="en-AU" b="1" i="0" dirty="0">
                <a:effectLst/>
                <a:latin typeface="arial" panose="020B0604020202020204" pitchFamily="34" charset="0"/>
              </a:rPr>
              <a:t>Brier score</a:t>
            </a:r>
            <a:r>
              <a:rPr lang="en-AU" b="0" i="0" dirty="0">
                <a:effectLst/>
                <a:latin typeface="arial" panose="020B0604020202020204" pitchFamily="34" charset="0"/>
              </a:rPr>
              <a:t> is a measure of the reliability of the model by using mean-square error of probability forecasts for a binary event, such as the occurrence/non-occurrence of a tropical cyclone.</a:t>
            </a:r>
            <a:endParaRPr lang="en-AU" dirty="0"/>
          </a:p>
        </p:txBody>
      </p:sp>
      <p:sp>
        <p:nvSpPr>
          <p:cNvPr id="11" name="TextBox 10">
            <a:extLst>
              <a:ext uri="{FF2B5EF4-FFF2-40B4-BE49-F238E27FC236}">
                <a16:creationId xmlns:a16="http://schemas.microsoft.com/office/drawing/2014/main" id="{3D41F5DB-700B-41B4-87E5-AF7A5BDA09E6}"/>
              </a:ext>
            </a:extLst>
          </p:cNvPr>
          <p:cNvSpPr txBox="1"/>
          <p:nvPr/>
        </p:nvSpPr>
        <p:spPr>
          <a:xfrm>
            <a:off x="1385906" y="6256209"/>
            <a:ext cx="10376452" cy="369332"/>
          </a:xfrm>
          <a:prstGeom prst="rect">
            <a:avLst/>
          </a:prstGeom>
          <a:noFill/>
        </p:spPr>
        <p:txBody>
          <a:bodyPr wrap="square">
            <a:spAutoFit/>
          </a:bodyPr>
          <a:lstStyle/>
          <a:p>
            <a:r>
              <a:rPr lang="en-AU" b="1" i="0" dirty="0">
                <a:solidFill>
                  <a:srgbClr val="000000"/>
                </a:solidFill>
                <a:effectLst/>
              </a:rPr>
              <a:t>Range:</a:t>
            </a:r>
            <a:r>
              <a:rPr lang="en-AU" b="0" i="0" dirty="0">
                <a:solidFill>
                  <a:srgbClr val="000000"/>
                </a:solidFill>
                <a:effectLst/>
              </a:rPr>
              <a:t> -∞ to 1, 0 indicates no skill when compared to the reference forecast. </a:t>
            </a:r>
            <a:r>
              <a:rPr lang="en-AU" b="1" i="0" dirty="0">
                <a:solidFill>
                  <a:srgbClr val="000000"/>
                </a:solidFill>
                <a:effectLst/>
              </a:rPr>
              <a:t>Perfect score:</a:t>
            </a:r>
            <a:r>
              <a:rPr lang="en-AU" b="0" i="0" dirty="0">
                <a:solidFill>
                  <a:srgbClr val="000000"/>
                </a:solidFill>
                <a:effectLst/>
              </a:rPr>
              <a:t> 1</a:t>
            </a:r>
            <a:endParaRPr lang="en-AU" dirty="0"/>
          </a:p>
        </p:txBody>
      </p:sp>
      <p:sp>
        <p:nvSpPr>
          <p:cNvPr id="12" name="Title 1">
            <a:extLst>
              <a:ext uri="{FF2B5EF4-FFF2-40B4-BE49-F238E27FC236}">
                <a16:creationId xmlns:a16="http://schemas.microsoft.com/office/drawing/2014/main" id="{B2F20C1E-2998-4CF6-B600-E7268B1280F1}"/>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pPr algn="ctr"/>
            <a:r>
              <a:rPr lang="en-AU" sz="3200" dirty="0"/>
              <a:t>Brier Skill and Reliability: Southern Hemisphere </a:t>
            </a:r>
          </a:p>
          <a:p>
            <a:pPr algn="ctr"/>
            <a:r>
              <a:rPr lang="en-AU" sz="3200" b="0" i="0" dirty="0">
                <a:solidFill>
                  <a:srgbClr val="202122"/>
                </a:solidFill>
                <a:effectLst/>
                <a:latin typeface="Arial" panose="020B0604020202020204" pitchFamily="34" charset="0"/>
              </a:rPr>
              <a:t>measuring the accuracy of probabilistic predictions</a:t>
            </a:r>
            <a:endParaRPr lang="en-AU" sz="3200" dirty="0"/>
          </a:p>
        </p:txBody>
      </p:sp>
      <p:pic>
        <p:nvPicPr>
          <p:cNvPr id="5122" name="Picture 2" descr="image">
            <a:extLst>
              <a:ext uri="{FF2B5EF4-FFF2-40B4-BE49-F238E27FC236}">
                <a16:creationId xmlns:a16="http://schemas.microsoft.com/office/drawing/2014/main" id="{B765F8F0-5444-457D-AAC5-D30745118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902" y="1653046"/>
            <a:ext cx="7007051" cy="231469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F629D8F9-52BF-41BE-A50F-DB5AA452656B}"/>
              </a:ext>
            </a:extLst>
          </p:cNvPr>
          <p:cNvCxnSpPr>
            <a:cxnSpLocks/>
          </p:cNvCxnSpPr>
          <p:nvPr/>
        </p:nvCxnSpPr>
        <p:spPr>
          <a:xfrm flipV="1">
            <a:off x="4058174" y="3547069"/>
            <a:ext cx="1438274" cy="913474"/>
          </a:xfrm>
          <a:prstGeom prst="straightConnector1">
            <a:avLst/>
          </a:prstGeom>
          <a:ln w="444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21FB46-FD76-4C4A-98BF-7E80C21626E8}"/>
              </a:ext>
            </a:extLst>
          </p:cNvPr>
          <p:cNvSpPr txBox="1"/>
          <p:nvPr/>
        </p:nvSpPr>
        <p:spPr>
          <a:xfrm>
            <a:off x="1452912" y="4317939"/>
            <a:ext cx="3798277" cy="646331"/>
          </a:xfrm>
          <a:prstGeom prst="rect">
            <a:avLst/>
          </a:prstGeom>
          <a:noFill/>
        </p:spPr>
        <p:txBody>
          <a:bodyPr wrap="square" rtlCol="0">
            <a:spAutoFit/>
          </a:bodyPr>
          <a:lstStyle/>
          <a:p>
            <a:r>
              <a:rPr lang="en-AU" dirty="0"/>
              <a:t>Relative frequency with which each probability bin was forecast</a:t>
            </a:r>
          </a:p>
        </p:txBody>
      </p:sp>
      <p:pic>
        <p:nvPicPr>
          <p:cNvPr id="17" name="Picture 16">
            <a:extLst>
              <a:ext uri="{FF2B5EF4-FFF2-40B4-BE49-F238E27FC236}">
                <a16:creationId xmlns:a16="http://schemas.microsoft.com/office/drawing/2014/main" id="{64F6DA2D-A51D-4518-A67A-E37BF14C56E5}"/>
              </a:ext>
            </a:extLst>
          </p:cNvPr>
          <p:cNvPicPr>
            <a:picLocks noChangeAspect="1"/>
          </p:cNvPicPr>
          <p:nvPr/>
        </p:nvPicPr>
        <p:blipFill>
          <a:blip r:embed="rId5"/>
          <a:stretch>
            <a:fillRect/>
          </a:stretch>
        </p:blipFill>
        <p:spPr>
          <a:xfrm>
            <a:off x="5543175" y="4317939"/>
            <a:ext cx="6115050" cy="1238250"/>
          </a:xfrm>
          <a:prstGeom prst="rect">
            <a:avLst/>
          </a:prstGeom>
        </p:spPr>
      </p:pic>
    </p:spTree>
    <p:extLst>
      <p:ext uri="{BB962C8B-B14F-4D97-AF65-F5344CB8AC3E}">
        <p14:creationId xmlns:p14="http://schemas.microsoft.com/office/powerpoint/2010/main" val="40349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78BB49-37DC-4715-BA67-2F712DDBF8E5}"/>
              </a:ext>
            </a:extLst>
          </p:cNvPr>
          <p:cNvSpPr txBox="1"/>
          <p:nvPr/>
        </p:nvSpPr>
        <p:spPr>
          <a:xfrm>
            <a:off x="337457" y="1169357"/>
            <a:ext cx="11854543" cy="5539978"/>
          </a:xfrm>
          <a:prstGeom prst="rect">
            <a:avLst/>
          </a:prstGeom>
          <a:noFill/>
        </p:spPr>
        <p:txBody>
          <a:bodyPr wrap="square">
            <a:spAutoFit/>
          </a:bodyPr>
          <a:lstStyle/>
          <a:p>
            <a:pPr marL="342900" indent="-342900">
              <a:buFont typeface="Arial" panose="020B0604020202020204" pitchFamily="34" charset="0"/>
              <a:buChar char="•"/>
            </a:pPr>
            <a:r>
              <a:rPr lang="en-AU" sz="2000" b="0" i="0" dirty="0">
                <a:solidFill>
                  <a:srgbClr val="333333"/>
                </a:solidFill>
                <a:effectLst/>
              </a:rPr>
              <a:t>OWZ </a:t>
            </a:r>
            <a:r>
              <a:rPr lang="en-AU" sz="2000" dirty="0">
                <a:solidFill>
                  <a:srgbClr val="333333"/>
                </a:solidFill>
              </a:rPr>
              <a:t>tracks from ACCESS-S1 forecasts are also c</a:t>
            </a:r>
            <a:r>
              <a:rPr lang="en-AU" sz="2000" b="0" i="0" dirty="0">
                <a:solidFill>
                  <a:srgbClr val="333333"/>
                </a:solidFill>
                <a:effectLst/>
              </a:rPr>
              <a:t>alibrated.</a:t>
            </a:r>
          </a:p>
          <a:p>
            <a:pPr marL="342900" indent="-342900">
              <a:buFont typeface="Arial" panose="020B0604020202020204" pitchFamily="34" charset="0"/>
              <a:buChar char="•"/>
            </a:pPr>
            <a:endParaRPr lang="en-AU" sz="2000" b="0" i="0" dirty="0">
              <a:solidFill>
                <a:srgbClr val="333333"/>
              </a:solidFill>
              <a:effectLst/>
            </a:endParaRPr>
          </a:p>
          <a:p>
            <a:pPr marL="342900" indent="-342900">
              <a:buFont typeface="Arial" panose="020B0604020202020204" pitchFamily="34" charset="0"/>
              <a:buChar char="•"/>
            </a:pPr>
            <a:r>
              <a:rPr lang="en-AU" sz="2000" b="0" i="0" dirty="0">
                <a:solidFill>
                  <a:srgbClr val="333333"/>
                </a:solidFill>
                <a:effectLst/>
              </a:rPr>
              <a:t>In this scheme, the forecast probabilities for each hindcast year are scaled by the ratio of the observed climate mean to the forecast mean of a TC occurrence – scaling factors</a:t>
            </a:r>
          </a:p>
          <a:p>
            <a:pPr marL="342900" indent="-342900">
              <a:buFont typeface="Arial" panose="020B0604020202020204" pitchFamily="34" charset="0"/>
              <a:buChar char="•"/>
            </a:pPr>
            <a:endParaRPr lang="en-AU" sz="2000" b="0" i="0" dirty="0">
              <a:solidFill>
                <a:srgbClr val="333333"/>
              </a:solidFill>
              <a:effectLst/>
            </a:endParaRPr>
          </a:p>
          <a:p>
            <a:pPr marL="342900" indent="-342900">
              <a:buFont typeface="Arial" panose="020B0604020202020204" pitchFamily="34" charset="0"/>
              <a:buChar char="•"/>
            </a:pPr>
            <a:r>
              <a:rPr lang="en-AU" sz="2000" dirty="0">
                <a:solidFill>
                  <a:srgbClr val="333333"/>
                </a:solidFill>
              </a:rPr>
              <a:t>In order to verify &amp; calibrate we need a large region, the frequency of TCs spatially is small. </a:t>
            </a:r>
            <a:r>
              <a:rPr lang="en-AU" sz="2000" b="0" i="0" dirty="0">
                <a:solidFill>
                  <a:srgbClr val="333333"/>
                </a:solidFill>
                <a:effectLst/>
              </a:rPr>
              <a:t>The size of each verification region is 15° latitude × 20° longitude (20 overlapping boxes in the southern hemisphere)… the calibration scheme degrades the spatial resolution of the forecast tracks.</a:t>
            </a:r>
          </a:p>
          <a:p>
            <a:pPr marL="342900" indent="-342900">
              <a:buFont typeface="Arial" panose="020B0604020202020204" pitchFamily="34" charset="0"/>
              <a:buChar char="•"/>
            </a:pPr>
            <a:endParaRPr lang="en-AU" sz="2000" b="0" i="0" dirty="0">
              <a:solidFill>
                <a:srgbClr val="333333"/>
              </a:solidFill>
              <a:effectLst/>
            </a:endParaRPr>
          </a:p>
          <a:p>
            <a:pPr marL="342900" indent="-342900">
              <a:buFont typeface="Arial" panose="020B0604020202020204" pitchFamily="34" charset="0"/>
              <a:buChar char="•"/>
            </a:pPr>
            <a:r>
              <a:rPr lang="en-AU" sz="2000" b="0" i="0" dirty="0">
                <a:solidFill>
                  <a:srgbClr val="333333"/>
                </a:solidFill>
                <a:effectLst/>
              </a:rPr>
              <a:t>The calibration scaling factors were averaged across the entire season (November–April) from 1990 to 2012. </a:t>
            </a:r>
          </a:p>
          <a:p>
            <a:pPr marL="342900" indent="-342900">
              <a:buFont typeface="Arial" panose="020B0604020202020204" pitchFamily="34" charset="0"/>
              <a:buChar char="•"/>
            </a:pPr>
            <a:r>
              <a:rPr lang="en-AU" sz="2000" b="0" i="0" dirty="0">
                <a:solidFill>
                  <a:srgbClr val="333333"/>
                </a:solidFill>
                <a:effectLst/>
              </a:rPr>
              <a:t>Scaling factors are computed for each forecast lead time (i.e., days 8–14, 15–21 and 22–28) and within each verification region. </a:t>
            </a:r>
          </a:p>
          <a:p>
            <a:pPr marL="342900" indent="-342900">
              <a:buFont typeface="Arial" panose="020B0604020202020204" pitchFamily="34" charset="0"/>
              <a:buChar char="•"/>
            </a:pPr>
            <a:endParaRPr lang="en-AU" sz="2000" dirty="0">
              <a:solidFill>
                <a:srgbClr val="333333"/>
              </a:solidFill>
              <a:latin typeface="Times New Roman" panose="02020603050405020304" pitchFamily="18" charset="0"/>
            </a:endParaRPr>
          </a:p>
          <a:p>
            <a:pPr marL="342900" indent="-342900">
              <a:buFont typeface="Arial" panose="020B0604020202020204" pitchFamily="34" charset="0"/>
              <a:buChar char="•"/>
            </a:pPr>
            <a:endParaRPr lang="en-AU" sz="2000" dirty="0">
              <a:solidFill>
                <a:srgbClr val="333333"/>
              </a:solidFill>
              <a:latin typeface="Times New Roman" panose="02020603050405020304" pitchFamily="18" charset="0"/>
            </a:endParaRPr>
          </a:p>
          <a:p>
            <a:pPr marL="342900" indent="-342900">
              <a:buFont typeface="Arial" panose="020B0604020202020204" pitchFamily="34" charset="0"/>
              <a:buChar char="•"/>
            </a:pPr>
            <a:endParaRPr lang="en-AU" sz="2000" dirty="0">
              <a:solidFill>
                <a:srgbClr val="333333"/>
              </a:solidFill>
              <a:latin typeface="Times New Roman" panose="02020603050405020304" pitchFamily="18" charset="0"/>
            </a:endParaRPr>
          </a:p>
          <a:p>
            <a:pPr marL="342900" indent="-342900">
              <a:buFont typeface="Arial" panose="020B0604020202020204" pitchFamily="34" charset="0"/>
              <a:buChar char="•"/>
            </a:pPr>
            <a:endParaRPr lang="en-AU" sz="2000" dirty="0">
              <a:solidFill>
                <a:srgbClr val="333333"/>
              </a:solidFill>
              <a:latin typeface="Times New Roman" panose="02020603050405020304" pitchFamily="18" charset="0"/>
            </a:endParaRPr>
          </a:p>
          <a:p>
            <a:pPr marL="342900" indent="-342900">
              <a:buFont typeface="Arial" panose="020B0604020202020204" pitchFamily="34" charset="0"/>
              <a:buChar char="•"/>
            </a:pPr>
            <a:endParaRPr lang="en-AU" sz="2000" dirty="0">
              <a:solidFill>
                <a:srgbClr val="333333"/>
              </a:solidFill>
              <a:latin typeface="Times New Roman" panose="02020603050405020304" pitchFamily="18" charset="0"/>
            </a:endParaRPr>
          </a:p>
          <a:p>
            <a:pPr marL="342900" indent="-342900">
              <a:buFont typeface="Arial" panose="020B0604020202020204" pitchFamily="34" charset="0"/>
              <a:buChar char="•"/>
            </a:pPr>
            <a:r>
              <a:rPr lang="en-AU" sz="1400" dirty="0"/>
              <a:t>https://rmets.onlinelibrary.wiley.com/doi/10.1002/qj.3260</a:t>
            </a:r>
          </a:p>
        </p:txBody>
      </p:sp>
      <p:sp>
        <p:nvSpPr>
          <p:cNvPr id="8" name="Title 1">
            <a:extLst>
              <a:ext uri="{FF2B5EF4-FFF2-40B4-BE49-F238E27FC236}">
                <a16:creationId xmlns:a16="http://schemas.microsoft.com/office/drawing/2014/main" id="{1CB2E3C5-2152-4F07-846B-9181CBA00A08}"/>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calibration</a:t>
            </a:r>
          </a:p>
        </p:txBody>
      </p:sp>
      <p:pic>
        <p:nvPicPr>
          <p:cNvPr id="4098" name="Picture 2" descr="image">
            <a:extLst>
              <a:ext uri="{FF2B5EF4-FFF2-40B4-BE49-F238E27FC236}">
                <a16:creationId xmlns:a16="http://schemas.microsoft.com/office/drawing/2014/main" id="{C495C6E2-CE67-490B-AF39-51A98EB79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048" y="4723258"/>
            <a:ext cx="7338646" cy="163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739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844A3C-ADAF-45E3-BA32-EAA3B5BFD023}"/>
              </a:ext>
            </a:extLst>
          </p:cNvPr>
          <p:cNvSpPr txBox="1"/>
          <p:nvPr/>
        </p:nvSpPr>
        <p:spPr>
          <a:xfrm>
            <a:off x="53187" y="4272677"/>
            <a:ext cx="12085626" cy="2308324"/>
          </a:xfrm>
          <a:prstGeom prst="rect">
            <a:avLst/>
          </a:prstGeom>
          <a:noFill/>
        </p:spPr>
        <p:txBody>
          <a:bodyPr wrap="square">
            <a:spAutoFit/>
          </a:bodyPr>
          <a:lstStyle/>
          <a:p>
            <a:pPr marL="285750" indent="-285750">
              <a:buFont typeface="Arial" panose="020B0604020202020204" pitchFamily="34" charset="0"/>
              <a:buChar char="•"/>
            </a:pPr>
            <a:r>
              <a:rPr lang="en-AU" dirty="0"/>
              <a:t>Model calibrated using the ACCESS-S1 hindcast (1990-2012). </a:t>
            </a:r>
          </a:p>
          <a:p>
            <a:pPr marL="285750" indent="-285750">
              <a:buFont typeface="Arial" panose="020B0604020202020204" pitchFamily="34" charset="0"/>
              <a:buChar char="•"/>
            </a:pPr>
            <a:r>
              <a:rPr lang="en-AU" dirty="0"/>
              <a:t>Available for the southern hemisphere and northwest Pacific. </a:t>
            </a:r>
          </a:p>
          <a:p>
            <a:pPr marL="285750" indent="-285750">
              <a:buFont typeface="Arial" panose="020B0604020202020204" pitchFamily="34" charset="0"/>
              <a:buChar char="•"/>
            </a:pPr>
            <a:r>
              <a:rPr lang="en-AU" dirty="0"/>
              <a:t>Different from normal chance – anomaly – forecast that is different from the increased/decreased risk at different times of the year.</a:t>
            </a:r>
          </a:p>
          <a:p>
            <a:pPr marL="285750" indent="-285750">
              <a:buFont typeface="Arial" panose="020B0604020202020204" pitchFamily="34" charset="0"/>
              <a:buChar char="•"/>
            </a:pPr>
            <a:r>
              <a:rPr lang="en-AU" dirty="0"/>
              <a:t>Calibrated forecasts tend to perform better later on, weeks 3 and 4 (real time verification 2017/18)</a:t>
            </a:r>
          </a:p>
          <a:p>
            <a:pPr marL="285750" indent="-285750">
              <a:buFont typeface="Arial" panose="020B0604020202020204" pitchFamily="34" charset="0"/>
              <a:buChar char="•"/>
            </a:pPr>
            <a:r>
              <a:rPr lang="en-AU" dirty="0"/>
              <a:t>Reduces false alarms (raw model can be overconfident)</a:t>
            </a:r>
          </a:p>
          <a:p>
            <a:pPr marL="285750" indent="-285750">
              <a:buFont typeface="Arial" panose="020B0604020202020204" pitchFamily="34" charset="0"/>
              <a:buChar char="•"/>
            </a:pPr>
            <a:r>
              <a:rPr lang="en-AU" b="0" i="0" dirty="0">
                <a:solidFill>
                  <a:srgbClr val="000000"/>
                </a:solidFill>
                <a:effectLst/>
              </a:rPr>
              <a:t>Using the calibrated probabilities gives the best improvement in skill and reliability at the expense of sharpness (i.e. we lose the ability to forecast very high probability events). </a:t>
            </a:r>
          </a:p>
        </p:txBody>
      </p:sp>
      <p:pic>
        <p:nvPicPr>
          <p:cNvPr id="5122" name="Picture 2" descr="tropicalCyclones strike_prob_calib_">
            <a:extLst>
              <a:ext uri="{FF2B5EF4-FFF2-40B4-BE49-F238E27FC236}">
                <a16:creationId xmlns:a16="http://schemas.microsoft.com/office/drawing/2014/main" id="{E39E52D4-88A7-4E6C-AB90-7EF512ED9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230" y="1006428"/>
            <a:ext cx="4423144" cy="33173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opicalCyclones strike_calib_anom_">
            <a:extLst>
              <a:ext uri="{FF2B5EF4-FFF2-40B4-BE49-F238E27FC236}">
                <a16:creationId xmlns:a16="http://schemas.microsoft.com/office/drawing/2014/main" id="{073E1A53-AE29-45F4-A4CA-7DAB707B7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466" y="728863"/>
            <a:ext cx="4665033" cy="331735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57301E1-5D32-4845-91A1-2897E0E0E1AF}"/>
              </a:ext>
            </a:extLst>
          </p:cNvPr>
          <p:cNvCxnSpPr>
            <a:cxnSpLocks/>
          </p:cNvCxnSpPr>
          <p:nvPr/>
        </p:nvCxnSpPr>
        <p:spPr>
          <a:xfrm flipV="1">
            <a:off x="4986068" y="2585323"/>
            <a:ext cx="1966823" cy="84367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9A990C3-A5E0-4CCA-90DB-8929206BC2E4}"/>
              </a:ext>
            </a:extLst>
          </p:cNvPr>
          <p:cNvSpPr txBox="1">
            <a:spLocks/>
          </p:cNvSpPr>
          <p:nvPr/>
        </p:nvSpPr>
        <p:spPr>
          <a:xfrm>
            <a:off x="1346117" y="91017"/>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calibrated forecasts</a:t>
            </a:r>
          </a:p>
        </p:txBody>
      </p:sp>
    </p:spTree>
    <p:extLst>
      <p:ext uri="{BB962C8B-B14F-4D97-AF65-F5344CB8AC3E}">
        <p14:creationId xmlns:p14="http://schemas.microsoft.com/office/powerpoint/2010/main" val="64931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0BDDBB-9DF0-4C59-B7DF-049458172B21}"/>
              </a:ext>
            </a:extLst>
          </p:cNvPr>
          <p:cNvSpPr txBox="1"/>
          <p:nvPr/>
        </p:nvSpPr>
        <p:spPr>
          <a:xfrm>
            <a:off x="652829" y="4175291"/>
            <a:ext cx="10410092" cy="1107996"/>
          </a:xfrm>
          <a:prstGeom prst="rect">
            <a:avLst/>
          </a:prstGeom>
          <a:noFill/>
        </p:spPr>
        <p:txBody>
          <a:bodyPr wrap="square">
            <a:spAutoFit/>
          </a:bodyPr>
          <a:lstStyle/>
          <a:p>
            <a:pPr marL="342900" indent="-342900">
              <a:buFont typeface="Arial" panose="020B0604020202020204" pitchFamily="34" charset="0"/>
              <a:buChar char="•"/>
            </a:pPr>
            <a:r>
              <a:rPr lang="en-AU" sz="2200" b="0" i="0" dirty="0">
                <a:solidFill>
                  <a:srgbClr val="000000"/>
                </a:solidFill>
                <a:effectLst/>
              </a:rPr>
              <a:t>Using the calibrated probabilities gives the best improvement in skill and reliability at the expense of sharpness (i.e. we lose the ability to forecast very high probability events).</a:t>
            </a:r>
            <a:endParaRPr lang="en-AU" sz="2200" dirty="0"/>
          </a:p>
        </p:txBody>
      </p:sp>
      <p:pic>
        <p:nvPicPr>
          <p:cNvPr id="9" name="Picture 8">
            <a:extLst>
              <a:ext uri="{FF2B5EF4-FFF2-40B4-BE49-F238E27FC236}">
                <a16:creationId xmlns:a16="http://schemas.microsoft.com/office/drawing/2014/main" id="{ABA916B0-91E1-46A9-B377-3297584BF01C}"/>
              </a:ext>
            </a:extLst>
          </p:cNvPr>
          <p:cNvPicPr>
            <a:picLocks noChangeAspect="1"/>
          </p:cNvPicPr>
          <p:nvPr/>
        </p:nvPicPr>
        <p:blipFill>
          <a:blip r:embed="rId2"/>
          <a:stretch>
            <a:fillRect/>
          </a:stretch>
        </p:blipFill>
        <p:spPr>
          <a:xfrm>
            <a:off x="2995102" y="5256333"/>
            <a:ext cx="6115050" cy="1257300"/>
          </a:xfrm>
          <a:prstGeom prst="rect">
            <a:avLst/>
          </a:prstGeom>
        </p:spPr>
      </p:pic>
      <p:sp>
        <p:nvSpPr>
          <p:cNvPr id="10" name="TextBox 9">
            <a:extLst>
              <a:ext uri="{FF2B5EF4-FFF2-40B4-BE49-F238E27FC236}">
                <a16:creationId xmlns:a16="http://schemas.microsoft.com/office/drawing/2014/main" id="{2888DA7A-27DE-4E6B-83AF-F6EEEEF0AA09}"/>
              </a:ext>
            </a:extLst>
          </p:cNvPr>
          <p:cNvSpPr txBox="1"/>
          <p:nvPr/>
        </p:nvSpPr>
        <p:spPr>
          <a:xfrm>
            <a:off x="652829" y="3784596"/>
            <a:ext cx="10410092" cy="430887"/>
          </a:xfrm>
          <a:prstGeom prst="rect">
            <a:avLst/>
          </a:prstGeom>
          <a:noFill/>
        </p:spPr>
        <p:txBody>
          <a:bodyPr wrap="square">
            <a:spAutoFit/>
          </a:bodyPr>
          <a:lstStyle/>
          <a:p>
            <a:pPr marL="342900" indent="-342900">
              <a:buFont typeface="Arial" panose="020B0604020202020204" pitchFamily="34" charset="0"/>
              <a:buChar char="•"/>
            </a:pPr>
            <a:r>
              <a:rPr lang="en-AU" sz="2200" b="0" i="0" dirty="0">
                <a:solidFill>
                  <a:srgbClr val="000000"/>
                </a:solidFill>
                <a:effectLst/>
              </a:rPr>
              <a:t>The hindcast is used to account for model biases</a:t>
            </a:r>
            <a:endParaRPr lang="en-AU" sz="2200" dirty="0"/>
          </a:p>
        </p:txBody>
      </p:sp>
      <p:sp>
        <p:nvSpPr>
          <p:cNvPr id="11" name="Title 1">
            <a:extLst>
              <a:ext uri="{FF2B5EF4-FFF2-40B4-BE49-F238E27FC236}">
                <a16:creationId xmlns:a16="http://schemas.microsoft.com/office/drawing/2014/main" id="{7564E2A3-1E48-456D-A37F-921EE6760537}"/>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ACCESS-S1 CALIBRATED hindcast skill – </a:t>
            </a:r>
          </a:p>
          <a:p>
            <a:r>
              <a:rPr lang="en-AU" dirty="0"/>
              <a:t>Southern Hemisphere</a:t>
            </a:r>
          </a:p>
        </p:txBody>
      </p:sp>
      <p:pic>
        <p:nvPicPr>
          <p:cNvPr id="7" name="Picture 6">
            <a:extLst>
              <a:ext uri="{FF2B5EF4-FFF2-40B4-BE49-F238E27FC236}">
                <a16:creationId xmlns:a16="http://schemas.microsoft.com/office/drawing/2014/main" id="{3B39E1B5-5296-4274-92B9-A80C5C6DB77C}"/>
              </a:ext>
            </a:extLst>
          </p:cNvPr>
          <p:cNvPicPr>
            <a:picLocks noChangeAspect="1"/>
          </p:cNvPicPr>
          <p:nvPr/>
        </p:nvPicPr>
        <p:blipFill>
          <a:blip r:embed="rId3"/>
          <a:stretch>
            <a:fillRect/>
          </a:stretch>
        </p:blipFill>
        <p:spPr>
          <a:xfrm>
            <a:off x="1939333" y="1210590"/>
            <a:ext cx="7666892" cy="2664435"/>
          </a:xfrm>
          <a:prstGeom prst="rect">
            <a:avLst/>
          </a:prstGeom>
        </p:spPr>
      </p:pic>
    </p:spTree>
    <p:extLst>
      <p:ext uri="{BB962C8B-B14F-4D97-AF65-F5344CB8AC3E}">
        <p14:creationId xmlns:p14="http://schemas.microsoft.com/office/powerpoint/2010/main" val="175863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564E2A3-1E48-456D-A37F-921EE6760537}"/>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ACCESS-S1 CALIBRATED hindcast skill – </a:t>
            </a:r>
          </a:p>
          <a:p>
            <a:r>
              <a:rPr lang="en-AU" dirty="0"/>
              <a:t>North West Pacific</a:t>
            </a:r>
          </a:p>
        </p:txBody>
      </p:sp>
      <p:graphicFrame>
        <p:nvGraphicFramePr>
          <p:cNvPr id="12" name="Table 5">
            <a:extLst>
              <a:ext uri="{FF2B5EF4-FFF2-40B4-BE49-F238E27FC236}">
                <a16:creationId xmlns:a16="http://schemas.microsoft.com/office/drawing/2014/main" id="{5CC4B835-01FF-486F-BCF1-F13D3E727CE0}"/>
              </a:ext>
            </a:extLst>
          </p:cNvPr>
          <p:cNvGraphicFramePr>
            <a:graphicFrameLocks noGrp="1"/>
          </p:cNvGraphicFramePr>
          <p:nvPr>
            <p:extLst>
              <p:ext uri="{D42A27DB-BD31-4B8C-83A1-F6EECF244321}">
                <p14:modId xmlns:p14="http://schemas.microsoft.com/office/powerpoint/2010/main" val="186615226"/>
              </p:ext>
            </p:extLst>
          </p:nvPr>
        </p:nvGraphicFramePr>
        <p:xfrm>
          <a:off x="1853837" y="4832579"/>
          <a:ext cx="8870848" cy="1112520"/>
        </p:xfrm>
        <a:graphic>
          <a:graphicData uri="http://schemas.openxmlformats.org/drawingml/2006/table">
            <a:tbl>
              <a:tblPr firstRow="1" bandRow="1">
                <a:tableStyleId>{5C22544A-7EE6-4342-B048-85BDC9FD1C3A}</a:tableStyleId>
              </a:tblPr>
              <a:tblGrid>
                <a:gridCol w="2217712">
                  <a:extLst>
                    <a:ext uri="{9D8B030D-6E8A-4147-A177-3AD203B41FA5}">
                      <a16:colId xmlns:a16="http://schemas.microsoft.com/office/drawing/2014/main" val="1899436711"/>
                    </a:ext>
                  </a:extLst>
                </a:gridCol>
                <a:gridCol w="2217712">
                  <a:extLst>
                    <a:ext uri="{9D8B030D-6E8A-4147-A177-3AD203B41FA5}">
                      <a16:colId xmlns:a16="http://schemas.microsoft.com/office/drawing/2014/main" val="1578119338"/>
                    </a:ext>
                  </a:extLst>
                </a:gridCol>
                <a:gridCol w="2217712">
                  <a:extLst>
                    <a:ext uri="{9D8B030D-6E8A-4147-A177-3AD203B41FA5}">
                      <a16:colId xmlns:a16="http://schemas.microsoft.com/office/drawing/2014/main" val="2027100072"/>
                    </a:ext>
                  </a:extLst>
                </a:gridCol>
                <a:gridCol w="2217712">
                  <a:extLst>
                    <a:ext uri="{9D8B030D-6E8A-4147-A177-3AD203B41FA5}">
                      <a16:colId xmlns:a16="http://schemas.microsoft.com/office/drawing/2014/main" val="4231727698"/>
                    </a:ext>
                  </a:extLst>
                </a:gridCol>
              </a:tblGrid>
              <a:tr h="370840">
                <a:tc>
                  <a:txBody>
                    <a:bodyPr/>
                    <a:lstStyle/>
                    <a:p>
                      <a:r>
                        <a:rPr lang="en-AU" dirty="0"/>
                        <a:t>North west Pacific</a:t>
                      </a:r>
                    </a:p>
                  </a:txBody>
                  <a:tcPr/>
                </a:tc>
                <a:tc>
                  <a:txBody>
                    <a:bodyPr/>
                    <a:lstStyle/>
                    <a:p>
                      <a:r>
                        <a:rPr lang="en-AU" dirty="0"/>
                        <a:t>Days 8-14</a:t>
                      </a:r>
                    </a:p>
                  </a:txBody>
                  <a:tcPr/>
                </a:tc>
                <a:tc>
                  <a:txBody>
                    <a:bodyPr/>
                    <a:lstStyle/>
                    <a:p>
                      <a:r>
                        <a:rPr lang="en-AU" dirty="0"/>
                        <a:t>Days 15-21</a:t>
                      </a:r>
                    </a:p>
                  </a:txBody>
                  <a:tcPr/>
                </a:tc>
                <a:tc>
                  <a:txBody>
                    <a:bodyPr/>
                    <a:lstStyle/>
                    <a:p>
                      <a:r>
                        <a:rPr lang="en-AU" dirty="0"/>
                        <a:t>Days 22-28</a:t>
                      </a:r>
                    </a:p>
                  </a:txBody>
                  <a:tcPr/>
                </a:tc>
                <a:extLst>
                  <a:ext uri="{0D108BD9-81ED-4DB2-BD59-A6C34878D82A}">
                    <a16:rowId xmlns:a16="http://schemas.microsoft.com/office/drawing/2014/main" val="615210434"/>
                  </a:ext>
                </a:extLst>
              </a:tr>
              <a:tr h="370840">
                <a:tc>
                  <a:txBody>
                    <a:bodyPr/>
                    <a:lstStyle/>
                    <a:p>
                      <a:r>
                        <a:rPr lang="en-AU" sz="1400" dirty="0"/>
                        <a:t>Raw (+  14m/s threshold)</a:t>
                      </a:r>
                    </a:p>
                  </a:txBody>
                  <a:tcPr/>
                </a:tc>
                <a:tc>
                  <a:txBody>
                    <a:bodyPr/>
                    <a:lstStyle/>
                    <a:p>
                      <a:r>
                        <a:rPr lang="en-AU" dirty="0"/>
                        <a:t>0.285</a:t>
                      </a:r>
                    </a:p>
                  </a:txBody>
                  <a:tcPr/>
                </a:tc>
                <a:tc>
                  <a:txBody>
                    <a:bodyPr/>
                    <a:lstStyle/>
                    <a:p>
                      <a:r>
                        <a:rPr lang="en-AU" dirty="0"/>
                        <a:t>0.222</a:t>
                      </a:r>
                    </a:p>
                  </a:txBody>
                  <a:tcPr/>
                </a:tc>
                <a:tc>
                  <a:txBody>
                    <a:bodyPr/>
                    <a:lstStyle/>
                    <a:p>
                      <a:r>
                        <a:rPr lang="en-AU" dirty="0"/>
                        <a:t>0.212</a:t>
                      </a:r>
                    </a:p>
                  </a:txBody>
                  <a:tcPr/>
                </a:tc>
                <a:extLst>
                  <a:ext uri="{0D108BD9-81ED-4DB2-BD59-A6C34878D82A}">
                    <a16:rowId xmlns:a16="http://schemas.microsoft.com/office/drawing/2014/main" val="1999767049"/>
                  </a:ext>
                </a:extLst>
              </a:tr>
              <a:tr h="370840">
                <a:tc>
                  <a:txBody>
                    <a:bodyPr/>
                    <a:lstStyle/>
                    <a:p>
                      <a:r>
                        <a:rPr lang="en-AU" sz="1400" dirty="0"/>
                        <a:t>Calibrated</a:t>
                      </a:r>
                    </a:p>
                  </a:txBody>
                  <a:tcPr/>
                </a:tc>
                <a:tc>
                  <a:txBody>
                    <a:bodyPr/>
                    <a:lstStyle/>
                    <a:p>
                      <a:r>
                        <a:rPr lang="en-AU" dirty="0"/>
                        <a:t>0.310</a:t>
                      </a:r>
                    </a:p>
                  </a:txBody>
                  <a:tcPr/>
                </a:tc>
                <a:tc>
                  <a:txBody>
                    <a:bodyPr/>
                    <a:lstStyle/>
                    <a:p>
                      <a:r>
                        <a:rPr lang="en-AU" dirty="0"/>
                        <a:t>0.252</a:t>
                      </a:r>
                    </a:p>
                  </a:txBody>
                  <a:tcPr/>
                </a:tc>
                <a:tc>
                  <a:txBody>
                    <a:bodyPr/>
                    <a:lstStyle/>
                    <a:p>
                      <a:r>
                        <a:rPr lang="en-AU" dirty="0"/>
                        <a:t>0.235</a:t>
                      </a:r>
                    </a:p>
                  </a:txBody>
                  <a:tcPr/>
                </a:tc>
                <a:extLst>
                  <a:ext uri="{0D108BD9-81ED-4DB2-BD59-A6C34878D82A}">
                    <a16:rowId xmlns:a16="http://schemas.microsoft.com/office/drawing/2014/main" val="2861269517"/>
                  </a:ext>
                </a:extLst>
              </a:tr>
            </a:tbl>
          </a:graphicData>
        </a:graphic>
      </p:graphicFrame>
      <p:pic>
        <p:nvPicPr>
          <p:cNvPr id="14" name="Picture 13" descr="A close up of a map&#10;&#10;Description automatically generated">
            <a:extLst>
              <a:ext uri="{FF2B5EF4-FFF2-40B4-BE49-F238E27FC236}">
                <a16:creationId xmlns:a16="http://schemas.microsoft.com/office/drawing/2014/main" id="{5199D2E0-D011-49A9-8E71-CEFE68037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74" y="1109835"/>
            <a:ext cx="2960521" cy="2930311"/>
          </a:xfrm>
          <a:prstGeom prst="rect">
            <a:avLst/>
          </a:prstGeom>
        </p:spPr>
      </p:pic>
      <p:pic>
        <p:nvPicPr>
          <p:cNvPr id="15" name="Picture 14" descr="A close up of a map&#10;&#10;Description automatically generated">
            <a:extLst>
              <a:ext uri="{FF2B5EF4-FFF2-40B4-BE49-F238E27FC236}">
                <a16:creationId xmlns:a16="http://schemas.microsoft.com/office/drawing/2014/main" id="{4EB2DE12-821C-4767-8538-380CA1AD6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420" y="1115362"/>
            <a:ext cx="2960520" cy="2930311"/>
          </a:xfrm>
          <a:prstGeom prst="rect">
            <a:avLst/>
          </a:prstGeom>
        </p:spPr>
      </p:pic>
      <p:pic>
        <p:nvPicPr>
          <p:cNvPr id="16" name="Picture 15" descr="A close up of a map&#10;&#10;Description automatically generated">
            <a:extLst>
              <a:ext uri="{FF2B5EF4-FFF2-40B4-BE49-F238E27FC236}">
                <a16:creationId xmlns:a16="http://schemas.microsoft.com/office/drawing/2014/main" id="{BDAFB900-0AF2-4A71-98B0-B71690CA0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6892" y="1109835"/>
            <a:ext cx="2960520" cy="2930311"/>
          </a:xfrm>
          <a:prstGeom prst="rect">
            <a:avLst/>
          </a:prstGeom>
        </p:spPr>
      </p:pic>
    </p:spTree>
    <p:extLst>
      <p:ext uri="{BB962C8B-B14F-4D97-AF65-F5344CB8AC3E}">
        <p14:creationId xmlns:p14="http://schemas.microsoft.com/office/powerpoint/2010/main" val="270224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FA5F64-94D7-4E15-94E2-CACB9157999F}"/>
              </a:ext>
            </a:extLst>
          </p:cNvPr>
          <p:cNvSpPr txBox="1"/>
          <p:nvPr/>
        </p:nvSpPr>
        <p:spPr>
          <a:xfrm>
            <a:off x="163286" y="3486324"/>
            <a:ext cx="11887200" cy="1938992"/>
          </a:xfrm>
          <a:prstGeom prst="rect">
            <a:avLst/>
          </a:prstGeom>
          <a:noFill/>
        </p:spPr>
        <p:txBody>
          <a:bodyPr wrap="square">
            <a:spAutoFit/>
          </a:bodyPr>
          <a:lstStyle/>
          <a:p>
            <a:pPr marL="342900" indent="-342900" algn="l">
              <a:buFont typeface="Arial" panose="020B0604020202020204" pitchFamily="34" charset="0"/>
              <a:buChar char="•"/>
            </a:pPr>
            <a:r>
              <a:rPr lang="en-AU" sz="2000" b="0" i="0" dirty="0">
                <a:solidFill>
                  <a:srgbClr val="000000"/>
                </a:solidFill>
                <a:effectLst/>
              </a:rPr>
              <a:t>The forecast skill for the 2017-18 season was better than the hindcast skill (SH). This could be attributed to increased number of ensembles (33 in the operational forecasts vs. 11 in the hindcast)</a:t>
            </a:r>
          </a:p>
          <a:p>
            <a:pPr marL="342900" indent="-342900" algn="l">
              <a:buFont typeface="Arial" panose="020B0604020202020204" pitchFamily="34" charset="0"/>
              <a:buChar char="•"/>
            </a:pPr>
            <a:r>
              <a:rPr lang="en-AU" sz="2000" b="0" i="0" dirty="0">
                <a:solidFill>
                  <a:srgbClr val="000000"/>
                </a:solidFill>
                <a:effectLst/>
              </a:rPr>
              <a:t>Use of ACCESS-G to provide the atmospheric control member in the operational forecast vs. ERA analysis in the hindcast</a:t>
            </a:r>
          </a:p>
          <a:p>
            <a:pPr marL="342900" indent="-342900" algn="l">
              <a:buFont typeface="Arial" panose="020B0604020202020204" pitchFamily="34" charset="0"/>
              <a:buChar char="•"/>
            </a:pPr>
            <a:r>
              <a:rPr lang="en-AU" sz="2000" b="0" i="0" dirty="0">
                <a:solidFill>
                  <a:srgbClr val="000000"/>
                </a:solidFill>
                <a:effectLst/>
              </a:rPr>
              <a:t>Strong MJO events may have increased predictability of storm formation in 2017-18 (i.e. it might have been an easy season to forecast)</a:t>
            </a:r>
          </a:p>
        </p:txBody>
      </p:sp>
      <p:sp>
        <p:nvSpPr>
          <p:cNvPr id="14" name="Title 1">
            <a:extLst>
              <a:ext uri="{FF2B5EF4-FFF2-40B4-BE49-F238E27FC236}">
                <a16:creationId xmlns:a16="http://schemas.microsoft.com/office/drawing/2014/main" id="{4D693C50-DD1B-4750-B1F9-AC84AE2F826A}"/>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ACCESS-S1 forecast skill 2017/2018</a:t>
            </a:r>
          </a:p>
        </p:txBody>
      </p:sp>
      <p:pic>
        <p:nvPicPr>
          <p:cNvPr id="16" name="Picture 15">
            <a:extLst>
              <a:ext uri="{FF2B5EF4-FFF2-40B4-BE49-F238E27FC236}">
                <a16:creationId xmlns:a16="http://schemas.microsoft.com/office/drawing/2014/main" id="{EDBBF73F-BF8A-44DA-8D33-658A4496D4A6}"/>
              </a:ext>
            </a:extLst>
          </p:cNvPr>
          <p:cNvPicPr>
            <a:picLocks noChangeAspect="1"/>
          </p:cNvPicPr>
          <p:nvPr/>
        </p:nvPicPr>
        <p:blipFill>
          <a:blip r:embed="rId3"/>
          <a:stretch>
            <a:fillRect/>
          </a:stretch>
        </p:blipFill>
        <p:spPr>
          <a:xfrm>
            <a:off x="2681205" y="5375592"/>
            <a:ext cx="6105525" cy="1219200"/>
          </a:xfrm>
          <a:prstGeom prst="rect">
            <a:avLst/>
          </a:prstGeom>
        </p:spPr>
      </p:pic>
      <p:pic>
        <p:nvPicPr>
          <p:cNvPr id="17" name="Picture 16">
            <a:extLst>
              <a:ext uri="{FF2B5EF4-FFF2-40B4-BE49-F238E27FC236}">
                <a16:creationId xmlns:a16="http://schemas.microsoft.com/office/drawing/2014/main" id="{793F831E-23E8-462B-A800-E83BB494D389}"/>
              </a:ext>
            </a:extLst>
          </p:cNvPr>
          <p:cNvPicPr>
            <a:picLocks noChangeAspect="1"/>
          </p:cNvPicPr>
          <p:nvPr/>
        </p:nvPicPr>
        <p:blipFill>
          <a:blip r:embed="rId4"/>
          <a:stretch>
            <a:fillRect/>
          </a:stretch>
        </p:blipFill>
        <p:spPr>
          <a:xfrm>
            <a:off x="1399304" y="1121743"/>
            <a:ext cx="2323201" cy="2364581"/>
          </a:xfrm>
          <a:prstGeom prst="rect">
            <a:avLst/>
          </a:prstGeom>
        </p:spPr>
      </p:pic>
      <p:pic>
        <p:nvPicPr>
          <p:cNvPr id="18" name="Picture 17">
            <a:extLst>
              <a:ext uri="{FF2B5EF4-FFF2-40B4-BE49-F238E27FC236}">
                <a16:creationId xmlns:a16="http://schemas.microsoft.com/office/drawing/2014/main" id="{6EC8F04D-FBF3-48F3-8ECC-C91E8C77B090}"/>
              </a:ext>
            </a:extLst>
          </p:cNvPr>
          <p:cNvPicPr>
            <a:picLocks noChangeAspect="1"/>
          </p:cNvPicPr>
          <p:nvPr/>
        </p:nvPicPr>
        <p:blipFill>
          <a:blip r:embed="rId5"/>
          <a:stretch>
            <a:fillRect/>
          </a:stretch>
        </p:blipFill>
        <p:spPr>
          <a:xfrm>
            <a:off x="3796922" y="1121743"/>
            <a:ext cx="2323201" cy="2364581"/>
          </a:xfrm>
          <a:prstGeom prst="rect">
            <a:avLst/>
          </a:prstGeom>
        </p:spPr>
      </p:pic>
      <p:pic>
        <p:nvPicPr>
          <p:cNvPr id="19" name="Picture 18">
            <a:extLst>
              <a:ext uri="{FF2B5EF4-FFF2-40B4-BE49-F238E27FC236}">
                <a16:creationId xmlns:a16="http://schemas.microsoft.com/office/drawing/2014/main" id="{22D17EF2-0294-42D7-A19D-C632379BBA3A}"/>
              </a:ext>
            </a:extLst>
          </p:cNvPr>
          <p:cNvPicPr>
            <a:picLocks noChangeAspect="1"/>
          </p:cNvPicPr>
          <p:nvPr/>
        </p:nvPicPr>
        <p:blipFill>
          <a:blip r:embed="rId6"/>
          <a:stretch>
            <a:fillRect/>
          </a:stretch>
        </p:blipFill>
        <p:spPr>
          <a:xfrm>
            <a:off x="6194540" y="1069789"/>
            <a:ext cx="2450471" cy="2494118"/>
          </a:xfrm>
          <a:prstGeom prst="rect">
            <a:avLst/>
          </a:prstGeom>
        </p:spPr>
      </p:pic>
      <p:pic>
        <p:nvPicPr>
          <p:cNvPr id="20" name="Picture 19">
            <a:extLst>
              <a:ext uri="{FF2B5EF4-FFF2-40B4-BE49-F238E27FC236}">
                <a16:creationId xmlns:a16="http://schemas.microsoft.com/office/drawing/2014/main" id="{44FD287C-3A0B-48E2-8CA6-F23D92C4684E}"/>
              </a:ext>
            </a:extLst>
          </p:cNvPr>
          <p:cNvPicPr>
            <a:picLocks noChangeAspect="1"/>
          </p:cNvPicPr>
          <p:nvPr/>
        </p:nvPicPr>
        <p:blipFill>
          <a:blip r:embed="rId7"/>
          <a:stretch>
            <a:fillRect/>
          </a:stretch>
        </p:blipFill>
        <p:spPr>
          <a:xfrm>
            <a:off x="8719428" y="1134557"/>
            <a:ext cx="2323201" cy="2364581"/>
          </a:xfrm>
          <a:prstGeom prst="rect">
            <a:avLst/>
          </a:prstGeom>
        </p:spPr>
      </p:pic>
    </p:spTree>
    <p:extLst>
      <p:ext uri="{BB962C8B-B14F-4D97-AF65-F5344CB8AC3E}">
        <p14:creationId xmlns:p14="http://schemas.microsoft.com/office/powerpoint/2010/main" val="40059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6D4E-8B3E-4CF3-AC05-665299F19FAD}"/>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How about an MME</a:t>
            </a:r>
          </a:p>
        </p:txBody>
      </p:sp>
      <p:pic>
        <p:nvPicPr>
          <p:cNvPr id="6146" name="Picture 2" descr="Fig. 6.">
            <a:extLst>
              <a:ext uri="{FF2B5EF4-FFF2-40B4-BE49-F238E27FC236}">
                <a16:creationId xmlns:a16="http://schemas.microsoft.com/office/drawing/2014/main" id="{40D707C7-1131-4792-8DD2-69FD333B4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73" y="1283994"/>
            <a:ext cx="11498866" cy="27961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AB81C7-244F-4032-BDCF-62B1ECF1CC09}"/>
              </a:ext>
            </a:extLst>
          </p:cNvPr>
          <p:cNvSpPr txBox="1"/>
          <p:nvPr/>
        </p:nvSpPr>
        <p:spPr>
          <a:xfrm>
            <a:off x="572756" y="4401178"/>
            <a:ext cx="11046488" cy="1200329"/>
          </a:xfrm>
          <a:prstGeom prst="rect">
            <a:avLst/>
          </a:prstGeom>
          <a:noFill/>
        </p:spPr>
        <p:txBody>
          <a:bodyPr wrap="square" rtlCol="0">
            <a:spAutoFit/>
          </a:bodyPr>
          <a:lstStyle/>
          <a:p>
            <a:pPr marL="285750" indent="-285750">
              <a:buFont typeface="Arial" panose="020B0604020202020204" pitchFamily="34" charset="0"/>
              <a:buChar char="•"/>
            </a:pPr>
            <a:r>
              <a:rPr lang="en-AU" dirty="0"/>
              <a:t>IFS is more reliable at shorter lead times (higher resolution, more ensemble members (51), think of it as an extended NWP)</a:t>
            </a:r>
          </a:p>
          <a:p>
            <a:pPr marL="285750" indent="-285750">
              <a:buFont typeface="Arial" panose="020B0604020202020204" pitchFamily="34" charset="0"/>
              <a:buChar char="•"/>
            </a:pPr>
            <a:r>
              <a:rPr lang="en-AU" dirty="0"/>
              <a:t>ACCESS-S1 is more reliable at longer lead times</a:t>
            </a:r>
          </a:p>
          <a:p>
            <a:pPr marL="285750" indent="-285750">
              <a:buFont typeface="Arial" panose="020B0604020202020204" pitchFamily="34" charset="0"/>
              <a:buChar char="•"/>
            </a:pPr>
            <a:r>
              <a:rPr lang="en-AU" dirty="0"/>
              <a:t>MME is slightly more reliable at all lead times (large ensemble size: 84)</a:t>
            </a:r>
          </a:p>
        </p:txBody>
      </p:sp>
    </p:spTree>
    <p:extLst>
      <p:ext uri="{BB962C8B-B14F-4D97-AF65-F5344CB8AC3E}">
        <p14:creationId xmlns:p14="http://schemas.microsoft.com/office/powerpoint/2010/main" val="409749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FB117-F48E-4E79-AA5E-316CF01D6543}"/>
              </a:ext>
            </a:extLst>
          </p:cNvPr>
          <p:cNvSpPr>
            <a:spLocks noGrp="1"/>
          </p:cNvSpPr>
          <p:nvPr>
            <p:ph idx="1"/>
          </p:nvPr>
        </p:nvSpPr>
        <p:spPr>
          <a:xfrm>
            <a:off x="838200" y="1257300"/>
            <a:ext cx="10515600" cy="4351338"/>
          </a:xfrm>
        </p:spPr>
        <p:txBody>
          <a:bodyPr>
            <a:normAutofit lnSpcReduction="10000"/>
          </a:bodyPr>
          <a:lstStyle/>
          <a:p>
            <a:r>
              <a:rPr lang="en-AU" sz="2200" dirty="0"/>
              <a:t>What can a multi-week TC outlook offer</a:t>
            </a:r>
          </a:p>
          <a:p>
            <a:r>
              <a:rPr lang="en-AU" sz="2200" dirty="0"/>
              <a:t>Multi-week TC outlooks around the globe</a:t>
            </a:r>
          </a:p>
          <a:p>
            <a:r>
              <a:rPr lang="en-AU" sz="2200" dirty="0"/>
              <a:t>Technical detail</a:t>
            </a:r>
          </a:p>
          <a:p>
            <a:r>
              <a:rPr lang="en-AU" sz="2200" dirty="0"/>
              <a:t>How do we get a probabilistic outlook</a:t>
            </a:r>
          </a:p>
          <a:p>
            <a:r>
              <a:rPr lang="en-AU" sz="2200" dirty="0"/>
              <a:t>Calibrating the model – what is a calibrated anomaly</a:t>
            </a:r>
          </a:p>
          <a:p>
            <a:r>
              <a:rPr lang="en-AU" sz="2200" dirty="0"/>
              <a:t>Model skill assessment</a:t>
            </a:r>
          </a:p>
          <a:p>
            <a:r>
              <a:rPr lang="en-AU" sz="2200" dirty="0"/>
              <a:t>Real time forecast examples</a:t>
            </a:r>
          </a:p>
          <a:p>
            <a:r>
              <a:rPr lang="en-AU" sz="2200" dirty="0"/>
              <a:t>What not to do when interpreting TC outlooks</a:t>
            </a:r>
          </a:p>
          <a:p>
            <a:r>
              <a:rPr lang="en-AU" sz="2200" dirty="0"/>
              <a:t>Guidance on interpretation</a:t>
            </a:r>
          </a:p>
          <a:p>
            <a:r>
              <a:rPr lang="en-AU" sz="2200"/>
              <a:t>Scenario: using </a:t>
            </a:r>
            <a:r>
              <a:rPr lang="en-AU" sz="2200" dirty="0"/>
              <a:t>climate observations and forecasts together</a:t>
            </a:r>
          </a:p>
          <a:p>
            <a:r>
              <a:rPr lang="en-AU" sz="2200" dirty="0"/>
              <a:t>Conclusion</a:t>
            </a:r>
          </a:p>
          <a:p>
            <a:endParaRPr lang="en-AU" sz="2200" dirty="0"/>
          </a:p>
          <a:p>
            <a:endParaRPr lang="en-AU" sz="2200" dirty="0"/>
          </a:p>
        </p:txBody>
      </p:sp>
      <p:sp>
        <p:nvSpPr>
          <p:cNvPr id="6" name="Title 1">
            <a:extLst>
              <a:ext uri="{FF2B5EF4-FFF2-40B4-BE49-F238E27FC236}">
                <a16:creationId xmlns:a16="http://schemas.microsoft.com/office/drawing/2014/main" id="{C11D75AE-194F-48D3-9562-E2C493CF8C29}"/>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Outline: ACCESS-S multi-week TC outlooks</a:t>
            </a:r>
          </a:p>
        </p:txBody>
      </p:sp>
    </p:spTree>
    <p:extLst>
      <p:ext uri="{BB962C8B-B14F-4D97-AF65-F5344CB8AC3E}">
        <p14:creationId xmlns:p14="http://schemas.microsoft.com/office/powerpoint/2010/main" val="139063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12EF2-2370-4A1E-A054-A5800420A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40" y="1131354"/>
            <a:ext cx="6177017" cy="4773149"/>
          </a:xfrm>
          <a:prstGeom prst="rect">
            <a:avLst/>
          </a:prstGeom>
        </p:spPr>
      </p:pic>
      <p:pic>
        <p:nvPicPr>
          <p:cNvPr id="3" name="Picture 2">
            <a:extLst>
              <a:ext uri="{FF2B5EF4-FFF2-40B4-BE49-F238E27FC236}">
                <a16:creationId xmlns:a16="http://schemas.microsoft.com/office/drawing/2014/main" id="{C8F515A3-312F-4DCD-A60A-541B238A4BFE}"/>
              </a:ext>
            </a:extLst>
          </p:cNvPr>
          <p:cNvPicPr>
            <a:picLocks noChangeAspect="1"/>
          </p:cNvPicPr>
          <p:nvPr/>
        </p:nvPicPr>
        <p:blipFill rotWithShape="1">
          <a:blip r:embed="rId4">
            <a:extLst>
              <a:ext uri="{28A0092B-C50C-407E-A947-70E740481C1C}">
                <a14:useLocalDpi xmlns:a14="http://schemas.microsoft.com/office/drawing/2010/main" val="0"/>
              </a:ext>
            </a:extLst>
          </a:blip>
          <a:srcRect l="8002" t="28961" r="7934" b="21039"/>
          <a:stretch/>
        </p:blipFill>
        <p:spPr>
          <a:xfrm>
            <a:off x="6384000" y="4704000"/>
            <a:ext cx="5011200" cy="2088000"/>
          </a:xfrm>
          <a:prstGeom prst="rect">
            <a:avLst/>
          </a:prstGeom>
        </p:spPr>
      </p:pic>
      <p:pic>
        <p:nvPicPr>
          <p:cNvPr id="4" name="Picture 3">
            <a:extLst>
              <a:ext uri="{FF2B5EF4-FFF2-40B4-BE49-F238E27FC236}">
                <a16:creationId xmlns:a16="http://schemas.microsoft.com/office/drawing/2014/main" id="{5275C114-75B2-42F1-A0D4-FC9EEB615EE9}"/>
              </a:ext>
            </a:extLst>
          </p:cNvPr>
          <p:cNvPicPr>
            <a:picLocks noChangeAspect="1"/>
          </p:cNvPicPr>
          <p:nvPr/>
        </p:nvPicPr>
        <p:blipFill rotWithShape="1">
          <a:blip r:embed="rId5">
            <a:extLst>
              <a:ext uri="{28A0092B-C50C-407E-A947-70E740481C1C}">
                <a14:useLocalDpi xmlns:a14="http://schemas.microsoft.com/office/drawing/2010/main" val="0"/>
              </a:ext>
            </a:extLst>
          </a:blip>
          <a:srcRect l="7950" t="34728" r="7982" b="34023"/>
          <a:stretch/>
        </p:blipFill>
        <p:spPr>
          <a:xfrm>
            <a:off x="6384034" y="1124744"/>
            <a:ext cx="5011759" cy="1296000"/>
          </a:xfrm>
          <a:prstGeom prst="rect">
            <a:avLst/>
          </a:prstGeom>
        </p:spPr>
      </p:pic>
      <p:pic>
        <p:nvPicPr>
          <p:cNvPr id="5" name="Picture 4">
            <a:extLst>
              <a:ext uri="{FF2B5EF4-FFF2-40B4-BE49-F238E27FC236}">
                <a16:creationId xmlns:a16="http://schemas.microsoft.com/office/drawing/2014/main" id="{B6A7E6B0-64EF-4741-B859-09E868DEBEE8}"/>
              </a:ext>
            </a:extLst>
          </p:cNvPr>
          <p:cNvPicPr>
            <a:picLocks noChangeAspect="1"/>
          </p:cNvPicPr>
          <p:nvPr/>
        </p:nvPicPr>
        <p:blipFill rotWithShape="1">
          <a:blip r:embed="rId6">
            <a:extLst>
              <a:ext uri="{28A0092B-C50C-407E-A947-70E740481C1C}">
                <a14:useLocalDpi xmlns:a14="http://schemas.microsoft.com/office/drawing/2010/main" val="0"/>
              </a:ext>
            </a:extLst>
          </a:blip>
          <a:srcRect l="7972" t="35417" r="7972" b="33333"/>
          <a:stretch/>
        </p:blipFill>
        <p:spPr>
          <a:xfrm>
            <a:off x="6384033" y="2410372"/>
            <a:ext cx="5011196" cy="1296000"/>
          </a:xfrm>
          <a:prstGeom prst="rect">
            <a:avLst/>
          </a:prstGeom>
        </p:spPr>
      </p:pic>
      <p:pic>
        <p:nvPicPr>
          <p:cNvPr id="6" name="Picture 5">
            <a:extLst>
              <a:ext uri="{FF2B5EF4-FFF2-40B4-BE49-F238E27FC236}">
                <a16:creationId xmlns:a16="http://schemas.microsoft.com/office/drawing/2014/main" id="{CCC1B5F5-2B5D-4682-B2AF-B7B8EBE14CD1}"/>
              </a:ext>
            </a:extLst>
          </p:cNvPr>
          <p:cNvPicPr>
            <a:picLocks noChangeAspect="1"/>
          </p:cNvPicPr>
          <p:nvPr/>
        </p:nvPicPr>
        <p:blipFill rotWithShape="1">
          <a:blip r:embed="rId7">
            <a:extLst>
              <a:ext uri="{28A0092B-C50C-407E-A947-70E740481C1C}">
                <a14:useLocalDpi xmlns:a14="http://schemas.microsoft.com/office/drawing/2010/main" val="0"/>
              </a:ext>
            </a:extLst>
          </a:blip>
          <a:srcRect l="7970" t="35417" r="7970" b="33333"/>
          <a:stretch/>
        </p:blipFill>
        <p:spPr>
          <a:xfrm>
            <a:off x="6384032" y="3696000"/>
            <a:ext cx="5011200" cy="1296000"/>
          </a:xfrm>
          <a:prstGeom prst="rect">
            <a:avLst/>
          </a:prstGeom>
        </p:spPr>
      </p:pic>
      <p:sp>
        <p:nvSpPr>
          <p:cNvPr id="7" name="Rectangle 6">
            <a:extLst>
              <a:ext uri="{FF2B5EF4-FFF2-40B4-BE49-F238E27FC236}">
                <a16:creationId xmlns:a16="http://schemas.microsoft.com/office/drawing/2014/main" id="{AF9A1D50-EBE2-4483-96C1-EE717143C64F}"/>
              </a:ext>
            </a:extLst>
          </p:cNvPr>
          <p:cNvSpPr/>
          <p:nvPr/>
        </p:nvSpPr>
        <p:spPr>
          <a:xfrm>
            <a:off x="7382595" y="1095671"/>
            <a:ext cx="2335896" cy="338554"/>
          </a:xfrm>
          <a:prstGeom prst="rect">
            <a:avLst/>
          </a:prstGeom>
        </p:spPr>
        <p:txBody>
          <a:bodyPr wrap="none">
            <a:spAutoFit/>
          </a:bodyPr>
          <a:lstStyle/>
          <a:p>
            <a:r>
              <a:rPr lang="en-AU" sz="1600" b="1" dirty="0"/>
              <a:t>Initialised 20 Oct 2019</a:t>
            </a:r>
          </a:p>
        </p:txBody>
      </p:sp>
      <p:sp>
        <p:nvSpPr>
          <p:cNvPr id="8" name="Rectangle 7">
            <a:extLst>
              <a:ext uri="{FF2B5EF4-FFF2-40B4-BE49-F238E27FC236}">
                <a16:creationId xmlns:a16="http://schemas.microsoft.com/office/drawing/2014/main" id="{D16E0EF8-4E34-426E-950F-4E035A0994F5}"/>
              </a:ext>
            </a:extLst>
          </p:cNvPr>
          <p:cNvSpPr/>
          <p:nvPr/>
        </p:nvSpPr>
        <p:spPr>
          <a:xfrm>
            <a:off x="7382595" y="2410371"/>
            <a:ext cx="2335896" cy="338554"/>
          </a:xfrm>
          <a:prstGeom prst="rect">
            <a:avLst/>
          </a:prstGeom>
        </p:spPr>
        <p:txBody>
          <a:bodyPr wrap="none">
            <a:spAutoFit/>
          </a:bodyPr>
          <a:lstStyle/>
          <a:p>
            <a:r>
              <a:rPr lang="en-AU" sz="1600" b="1" dirty="0"/>
              <a:t>Initialised 21 Oct 2019</a:t>
            </a:r>
          </a:p>
        </p:txBody>
      </p:sp>
      <p:sp>
        <p:nvSpPr>
          <p:cNvPr id="9" name="Rectangle 8">
            <a:extLst>
              <a:ext uri="{FF2B5EF4-FFF2-40B4-BE49-F238E27FC236}">
                <a16:creationId xmlns:a16="http://schemas.microsoft.com/office/drawing/2014/main" id="{BD4D57D8-964D-42A4-AA0D-2CA4CFC84260}"/>
              </a:ext>
            </a:extLst>
          </p:cNvPr>
          <p:cNvSpPr/>
          <p:nvPr/>
        </p:nvSpPr>
        <p:spPr>
          <a:xfrm>
            <a:off x="6657509" y="2099562"/>
            <a:ext cx="2163349" cy="338554"/>
          </a:xfrm>
          <a:prstGeom prst="rect">
            <a:avLst/>
          </a:prstGeom>
        </p:spPr>
        <p:txBody>
          <a:bodyPr wrap="none">
            <a:spAutoFit/>
          </a:bodyPr>
          <a:lstStyle/>
          <a:p>
            <a:r>
              <a:rPr lang="en-AU" sz="1600" b="1" dirty="0"/>
              <a:t>Valid b/w 11-17 Nov</a:t>
            </a:r>
          </a:p>
        </p:txBody>
      </p:sp>
      <p:sp>
        <p:nvSpPr>
          <p:cNvPr id="10" name="Rectangle 9">
            <a:extLst>
              <a:ext uri="{FF2B5EF4-FFF2-40B4-BE49-F238E27FC236}">
                <a16:creationId xmlns:a16="http://schemas.microsoft.com/office/drawing/2014/main" id="{2920BE84-1717-4AEF-A79C-AC4F6255F04C}"/>
              </a:ext>
            </a:extLst>
          </p:cNvPr>
          <p:cNvSpPr/>
          <p:nvPr/>
        </p:nvSpPr>
        <p:spPr>
          <a:xfrm>
            <a:off x="6624028" y="3347700"/>
            <a:ext cx="2163349" cy="338554"/>
          </a:xfrm>
          <a:prstGeom prst="rect">
            <a:avLst/>
          </a:prstGeom>
        </p:spPr>
        <p:txBody>
          <a:bodyPr wrap="none">
            <a:spAutoFit/>
          </a:bodyPr>
          <a:lstStyle/>
          <a:p>
            <a:r>
              <a:rPr lang="en-AU" sz="1600" b="1" dirty="0"/>
              <a:t>Valid b/w 12-18 Nov</a:t>
            </a:r>
          </a:p>
        </p:txBody>
      </p:sp>
      <p:sp>
        <p:nvSpPr>
          <p:cNvPr id="11" name="Rectangle 10">
            <a:extLst>
              <a:ext uri="{FF2B5EF4-FFF2-40B4-BE49-F238E27FC236}">
                <a16:creationId xmlns:a16="http://schemas.microsoft.com/office/drawing/2014/main" id="{243FB2E8-64C6-4B84-82C3-F95A5A5D5D38}"/>
              </a:ext>
            </a:extLst>
          </p:cNvPr>
          <p:cNvSpPr/>
          <p:nvPr/>
        </p:nvSpPr>
        <p:spPr>
          <a:xfrm>
            <a:off x="7382595" y="3706372"/>
            <a:ext cx="2335896" cy="338554"/>
          </a:xfrm>
          <a:prstGeom prst="rect">
            <a:avLst/>
          </a:prstGeom>
        </p:spPr>
        <p:txBody>
          <a:bodyPr wrap="none">
            <a:spAutoFit/>
          </a:bodyPr>
          <a:lstStyle/>
          <a:p>
            <a:r>
              <a:rPr lang="en-AU" sz="1600" b="1" dirty="0"/>
              <a:t>Initialised 22 Oct 2019</a:t>
            </a:r>
          </a:p>
        </p:txBody>
      </p:sp>
      <p:sp>
        <p:nvSpPr>
          <p:cNvPr id="12" name="Rectangle 11">
            <a:extLst>
              <a:ext uri="{FF2B5EF4-FFF2-40B4-BE49-F238E27FC236}">
                <a16:creationId xmlns:a16="http://schemas.microsoft.com/office/drawing/2014/main" id="{7593654F-6971-40EA-87F1-51E2115C0D71}"/>
              </a:ext>
            </a:extLst>
          </p:cNvPr>
          <p:cNvSpPr/>
          <p:nvPr/>
        </p:nvSpPr>
        <p:spPr>
          <a:xfrm>
            <a:off x="7382595" y="4975856"/>
            <a:ext cx="2335896" cy="338554"/>
          </a:xfrm>
          <a:prstGeom prst="rect">
            <a:avLst/>
          </a:prstGeom>
        </p:spPr>
        <p:txBody>
          <a:bodyPr wrap="none">
            <a:spAutoFit/>
          </a:bodyPr>
          <a:lstStyle/>
          <a:p>
            <a:r>
              <a:rPr lang="en-AU" sz="1600" b="1" dirty="0"/>
              <a:t>Initialised 23 Oct 2019</a:t>
            </a:r>
          </a:p>
        </p:txBody>
      </p:sp>
      <p:sp>
        <p:nvSpPr>
          <p:cNvPr id="13" name="Rectangle 12">
            <a:extLst>
              <a:ext uri="{FF2B5EF4-FFF2-40B4-BE49-F238E27FC236}">
                <a16:creationId xmlns:a16="http://schemas.microsoft.com/office/drawing/2014/main" id="{46D77E4F-3C5A-4374-83A1-86510A85A728}"/>
              </a:ext>
            </a:extLst>
          </p:cNvPr>
          <p:cNvSpPr/>
          <p:nvPr/>
        </p:nvSpPr>
        <p:spPr>
          <a:xfrm>
            <a:off x="6624028" y="4634506"/>
            <a:ext cx="2163349" cy="338554"/>
          </a:xfrm>
          <a:prstGeom prst="rect">
            <a:avLst/>
          </a:prstGeom>
        </p:spPr>
        <p:txBody>
          <a:bodyPr wrap="none">
            <a:spAutoFit/>
          </a:bodyPr>
          <a:lstStyle/>
          <a:p>
            <a:r>
              <a:rPr lang="en-AU" sz="1600" b="1" dirty="0"/>
              <a:t>Valid b/w 13-19 Nov</a:t>
            </a:r>
          </a:p>
        </p:txBody>
      </p:sp>
      <p:sp>
        <p:nvSpPr>
          <p:cNvPr id="14" name="Rectangle 13">
            <a:extLst>
              <a:ext uri="{FF2B5EF4-FFF2-40B4-BE49-F238E27FC236}">
                <a16:creationId xmlns:a16="http://schemas.microsoft.com/office/drawing/2014/main" id="{C90A17B4-3FA0-4DF7-82D0-540BD8A5ADD5}"/>
              </a:ext>
            </a:extLst>
          </p:cNvPr>
          <p:cNvSpPr/>
          <p:nvPr/>
        </p:nvSpPr>
        <p:spPr>
          <a:xfrm>
            <a:off x="6624028" y="5939506"/>
            <a:ext cx="2163349" cy="338554"/>
          </a:xfrm>
          <a:prstGeom prst="rect">
            <a:avLst/>
          </a:prstGeom>
        </p:spPr>
        <p:txBody>
          <a:bodyPr wrap="none">
            <a:spAutoFit/>
          </a:bodyPr>
          <a:lstStyle/>
          <a:p>
            <a:r>
              <a:rPr lang="en-AU" sz="1600" b="1" dirty="0"/>
              <a:t>Valid b/w 14-20 Nov</a:t>
            </a:r>
          </a:p>
        </p:txBody>
      </p:sp>
      <p:sp>
        <p:nvSpPr>
          <p:cNvPr id="18" name="Title 1">
            <a:extLst>
              <a:ext uri="{FF2B5EF4-FFF2-40B4-BE49-F238E27FC236}">
                <a16:creationId xmlns:a16="http://schemas.microsoft.com/office/drawing/2014/main" id="{FF95CFE2-7060-4E82-AC6A-85BB03123066}"/>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Tropical Storm Ramon (</a:t>
            </a:r>
            <a:r>
              <a:rPr lang="en-AU" dirty="0" err="1"/>
              <a:t>Kalmaegi</a:t>
            </a:r>
            <a:r>
              <a:rPr lang="en-AU" dirty="0"/>
              <a:t>) - 2019</a:t>
            </a:r>
          </a:p>
        </p:txBody>
      </p:sp>
    </p:spTree>
    <p:extLst>
      <p:ext uri="{BB962C8B-B14F-4D97-AF65-F5344CB8AC3E}">
        <p14:creationId xmlns:p14="http://schemas.microsoft.com/office/powerpoint/2010/main" val="2026916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CF96F05-D28B-4155-9A6A-364E700EA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5" y="1390014"/>
            <a:ext cx="6574971" cy="48173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opicalCyclones strike_calib_anom_">
            <a:extLst>
              <a:ext uri="{FF2B5EF4-FFF2-40B4-BE49-F238E27FC236}">
                <a16:creationId xmlns:a16="http://schemas.microsoft.com/office/drawing/2014/main" id="{4ED0A090-1676-4A05-99DE-69971E78B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675" y="4017916"/>
            <a:ext cx="3391953" cy="24120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opicalCyclones strike_calib_anom_">
            <a:extLst>
              <a:ext uri="{FF2B5EF4-FFF2-40B4-BE49-F238E27FC236}">
                <a16:creationId xmlns:a16="http://schemas.microsoft.com/office/drawing/2014/main" id="{3371373F-AA90-4D06-B92C-9F6A1A7FA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676" y="1634056"/>
            <a:ext cx="3391952" cy="24120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opicalCyclones strike_prob_">
            <a:extLst>
              <a:ext uri="{FF2B5EF4-FFF2-40B4-BE49-F238E27FC236}">
                <a16:creationId xmlns:a16="http://schemas.microsoft.com/office/drawing/2014/main" id="{7AE1B49F-3676-41FA-9C63-AE4420EDC4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1628" y="1655190"/>
            <a:ext cx="3358923" cy="23885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opicalCyclones strike_prob_">
            <a:extLst>
              <a:ext uri="{FF2B5EF4-FFF2-40B4-BE49-F238E27FC236}">
                <a16:creationId xmlns:a16="http://schemas.microsoft.com/office/drawing/2014/main" id="{FEF5ED94-BE8D-4326-86EB-17F78FD55A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1628" y="4008526"/>
            <a:ext cx="3358922" cy="238856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9DD664A-CF4C-4635-8AF1-4A843EFA69C9}"/>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Tropical Storm Choi-wan (Dante) - 2021</a:t>
            </a:r>
          </a:p>
        </p:txBody>
      </p:sp>
    </p:spTree>
    <p:extLst>
      <p:ext uri="{BB962C8B-B14F-4D97-AF65-F5344CB8AC3E}">
        <p14:creationId xmlns:p14="http://schemas.microsoft.com/office/powerpoint/2010/main" val="131689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Fiji Meteorological Service">
            <a:extLst>
              <a:ext uri="{FF2B5EF4-FFF2-40B4-BE49-F238E27FC236}">
                <a16:creationId xmlns:a16="http://schemas.microsoft.com/office/drawing/2014/main" id="{C7A6847C-B1B7-4E20-9A21-A78A85446A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descr="Chart&#10;&#10;Description automatically generated">
            <a:extLst>
              <a:ext uri="{FF2B5EF4-FFF2-40B4-BE49-F238E27FC236}">
                <a16:creationId xmlns:a16="http://schemas.microsoft.com/office/drawing/2014/main" id="{70C2235A-6714-4928-B482-BA3B680E9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171" y="3416094"/>
            <a:ext cx="3221042" cy="1932626"/>
          </a:xfrm>
          <a:prstGeom prst="rect">
            <a:avLst/>
          </a:prstGeom>
        </p:spPr>
      </p:pic>
      <p:pic>
        <p:nvPicPr>
          <p:cNvPr id="9" name="Picture 8" descr="Chart&#10;&#10;Description automatically generated">
            <a:extLst>
              <a:ext uri="{FF2B5EF4-FFF2-40B4-BE49-F238E27FC236}">
                <a16:creationId xmlns:a16="http://schemas.microsoft.com/office/drawing/2014/main" id="{C1016CF0-1509-47EC-81B8-DFD90195F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506" y="1664978"/>
            <a:ext cx="2873585" cy="1757958"/>
          </a:xfrm>
          <a:prstGeom prst="rect">
            <a:avLst/>
          </a:prstGeom>
        </p:spPr>
      </p:pic>
      <p:pic>
        <p:nvPicPr>
          <p:cNvPr id="11" name="Picture 10" descr="Chart&#10;&#10;Description automatically generated">
            <a:extLst>
              <a:ext uri="{FF2B5EF4-FFF2-40B4-BE49-F238E27FC236}">
                <a16:creationId xmlns:a16="http://schemas.microsoft.com/office/drawing/2014/main" id="{D564EECA-2863-4F36-90F1-D5A63669F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199" y="3440463"/>
            <a:ext cx="3221042" cy="1932625"/>
          </a:xfrm>
          <a:prstGeom prst="rect">
            <a:avLst/>
          </a:prstGeom>
        </p:spPr>
      </p:pic>
      <p:pic>
        <p:nvPicPr>
          <p:cNvPr id="13" name="Picture 12" descr="Chart, line chart&#10;&#10;Description automatically generated">
            <a:extLst>
              <a:ext uri="{FF2B5EF4-FFF2-40B4-BE49-F238E27FC236}">
                <a16:creationId xmlns:a16="http://schemas.microsoft.com/office/drawing/2014/main" id="{18C1CA7F-2958-4738-9633-A51118818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457" y="1666368"/>
            <a:ext cx="2873586" cy="1757958"/>
          </a:xfrm>
          <a:prstGeom prst="rect">
            <a:avLst/>
          </a:prstGeom>
        </p:spPr>
      </p:pic>
      <p:pic>
        <p:nvPicPr>
          <p:cNvPr id="15" name="Picture 14" descr="Chart, surface chart&#10;&#10;Description automatically generated">
            <a:extLst>
              <a:ext uri="{FF2B5EF4-FFF2-40B4-BE49-F238E27FC236}">
                <a16:creationId xmlns:a16="http://schemas.microsoft.com/office/drawing/2014/main" id="{0D7E2DBA-374C-4139-98F6-ECEFFA16D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27" y="3422936"/>
            <a:ext cx="3221043" cy="1932625"/>
          </a:xfrm>
          <a:prstGeom prst="rect">
            <a:avLst/>
          </a:prstGeom>
        </p:spPr>
      </p:pic>
      <p:pic>
        <p:nvPicPr>
          <p:cNvPr id="17" name="Picture 16" descr="Chart, line chart&#10;&#10;Description automatically generated">
            <a:extLst>
              <a:ext uri="{FF2B5EF4-FFF2-40B4-BE49-F238E27FC236}">
                <a16:creationId xmlns:a16="http://schemas.microsoft.com/office/drawing/2014/main" id="{97E35F65-27BC-4739-B8F9-49BED9F164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274" y="1618738"/>
            <a:ext cx="2982951" cy="1824864"/>
          </a:xfrm>
          <a:prstGeom prst="rect">
            <a:avLst/>
          </a:prstGeom>
        </p:spPr>
      </p:pic>
      <p:pic>
        <p:nvPicPr>
          <p:cNvPr id="3078" name="Picture 6" descr="Tropical Cyclone Niran intensifying (+5 Maps) | WeatherWatch - New  Zealand's Weather News Authority">
            <a:extLst>
              <a:ext uri="{FF2B5EF4-FFF2-40B4-BE49-F238E27FC236}">
                <a16:creationId xmlns:a16="http://schemas.microsoft.com/office/drawing/2014/main" id="{4AF04781-641E-4C1B-A05B-18A02BB936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9091" y="150118"/>
            <a:ext cx="2493503" cy="19705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F6D83C5-2ABE-4783-9AC1-7F0B9A0F7DB4}"/>
              </a:ext>
            </a:extLst>
          </p:cNvPr>
          <p:cNvSpPr txBox="1"/>
          <p:nvPr/>
        </p:nvSpPr>
        <p:spPr>
          <a:xfrm>
            <a:off x="125085" y="1250542"/>
            <a:ext cx="2261323" cy="369332"/>
          </a:xfrm>
          <a:prstGeom prst="rect">
            <a:avLst/>
          </a:prstGeom>
          <a:noFill/>
        </p:spPr>
        <p:txBody>
          <a:bodyPr wrap="square" rtlCol="0">
            <a:spAutoFit/>
          </a:bodyPr>
          <a:lstStyle/>
          <a:p>
            <a:r>
              <a:rPr lang="en-AU" dirty="0"/>
              <a:t>Forecast: 4 weeks out</a:t>
            </a:r>
          </a:p>
        </p:txBody>
      </p:sp>
      <p:sp>
        <p:nvSpPr>
          <p:cNvPr id="22" name="TextBox 21">
            <a:extLst>
              <a:ext uri="{FF2B5EF4-FFF2-40B4-BE49-F238E27FC236}">
                <a16:creationId xmlns:a16="http://schemas.microsoft.com/office/drawing/2014/main" id="{A150B1AA-70EA-422B-BC7F-3F67BB8E76FC}"/>
              </a:ext>
            </a:extLst>
          </p:cNvPr>
          <p:cNvSpPr txBox="1"/>
          <p:nvPr/>
        </p:nvSpPr>
        <p:spPr>
          <a:xfrm>
            <a:off x="3487617" y="1295646"/>
            <a:ext cx="2261323" cy="369332"/>
          </a:xfrm>
          <a:prstGeom prst="rect">
            <a:avLst/>
          </a:prstGeom>
          <a:noFill/>
        </p:spPr>
        <p:txBody>
          <a:bodyPr wrap="square" rtlCol="0">
            <a:spAutoFit/>
          </a:bodyPr>
          <a:lstStyle/>
          <a:p>
            <a:r>
              <a:rPr lang="en-AU" dirty="0"/>
              <a:t>Forecast: 3 weeks out</a:t>
            </a:r>
          </a:p>
        </p:txBody>
      </p:sp>
      <p:sp>
        <p:nvSpPr>
          <p:cNvPr id="23" name="TextBox 22">
            <a:extLst>
              <a:ext uri="{FF2B5EF4-FFF2-40B4-BE49-F238E27FC236}">
                <a16:creationId xmlns:a16="http://schemas.microsoft.com/office/drawing/2014/main" id="{EB5264D2-7834-4F08-BAF8-D5472E2BBCB9}"/>
              </a:ext>
            </a:extLst>
          </p:cNvPr>
          <p:cNvSpPr txBox="1"/>
          <p:nvPr/>
        </p:nvSpPr>
        <p:spPr>
          <a:xfrm>
            <a:off x="6797567" y="1250542"/>
            <a:ext cx="2673189" cy="369332"/>
          </a:xfrm>
          <a:prstGeom prst="rect">
            <a:avLst/>
          </a:prstGeom>
          <a:noFill/>
        </p:spPr>
        <p:txBody>
          <a:bodyPr wrap="square" rtlCol="0">
            <a:spAutoFit/>
          </a:bodyPr>
          <a:lstStyle/>
          <a:p>
            <a:r>
              <a:rPr lang="en-AU" dirty="0"/>
              <a:t>Forecast: 2 weeks out</a:t>
            </a:r>
          </a:p>
        </p:txBody>
      </p:sp>
      <p:sp>
        <p:nvSpPr>
          <p:cNvPr id="19" name="TextBox 18">
            <a:extLst>
              <a:ext uri="{FF2B5EF4-FFF2-40B4-BE49-F238E27FC236}">
                <a16:creationId xmlns:a16="http://schemas.microsoft.com/office/drawing/2014/main" id="{79CFABA9-F055-4998-91A2-E1F337689C09}"/>
              </a:ext>
            </a:extLst>
          </p:cNvPr>
          <p:cNvSpPr txBox="1"/>
          <p:nvPr/>
        </p:nvSpPr>
        <p:spPr>
          <a:xfrm>
            <a:off x="94227" y="5332141"/>
            <a:ext cx="11957509" cy="1446550"/>
          </a:xfrm>
          <a:prstGeom prst="rect">
            <a:avLst/>
          </a:prstGeom>
          <a:noFill/>
        </p:spPr>
        <p:txBody>
          <a:bodyPr wrap="square" rtlCol="0">
            <a:spAutoFit/>
          </a:bodyPr>
          <a:lstStyle/>
          <a:p>
            <a:pPr marL="285750" indent="-285750">
              <a:buFont typeface="Arial" panose="020B0604020202020204" pitchFamily="34" charset="0"/>
              <a:buChar char="•"/>
            </a:pPr>
            <a:r>
              <a:rPr lang="en-AU" sz="2200" dirty="0"/>
              <a:t>Ensemble members become consistent in location and direction with shorter lead times (note ensemble member forecasts are for demonstration purposes and not for public release) </a:t>
            </a:r>
          </a:p>
          <a:p>
            <a:pPr marL="285750" indent="-285750">
              <a:buFont typeface="Arial" panose="020B0604020202020204" pitchFamily="34" charset="0"/>
              <a:buChar char="•"/>
            </a:pPr>
            <a:r>
              <a:rPr lang="en-AU" sz="2200" dirty="0"/>
              <a:t>Probabilities increase with shorter lead times, probabilities tend to be smaller in the South Pacific than the north west Pacific region</a:t>
            </a:r>
          </a:p>
        </p:txBody>
      </p:sp>
      <p:sp>
        <p:nvSpPr>
          <p:cNvPr id="16" name="Title 1">
            <a:extLst>
              <a:ext uri="{FF2B5EF4-FFF2-40B4-BE49-F238E27FC236}">
                <a16:creationId xmlns:a16="http://schemas.microsoft.com/office/drawing/2014/main" id="{29F9C04E-6985-4541-99D9-D97EB38CDED5}"/>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Tropical Cyclone </a:t>
            </a:r>
            <a:r>
              <a:rPr lang="en-AU" dirty="0" err="1"/>
              <a:t>Niran</a:t>
            </a:r>
            <a:r>
              <a:rPr lang="en-AU" dirty="0"/>
              <a:t>- 2021</a:t>
            </a:r>
          </a:p>
        </p:txBody>
      </p:sp>
    </p:spTree>
    <p:extLst>
      <p:ext uri="{BB962C8B-B14F-4D97-AF65-F5344CB8AC3E}">
        <p14:creationId xmlns:p14="http://schemas.microsoft.com/office/powerpoint/2010/main" val="404704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5F3C-61EA-4E96-BE08-45FEE3630175}"/>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Tropical Cyclone Outlooks GOTCHA'S</a:t>
            </a:r>
          </a:p>
        </p:txBody>
      </p:sp>
      <p:sp>
        <p:nvSpPr>
          <p:cNvPr id="4" name="TextBox 3">
            <a:extLst>
              <a:ext uri="{FF2B5EF4-FFF2-40B4-BE49-F238E27FC236}">
                <a16:creationId xmlns:a16="http://schemas.microsoft.com/office/drawing/2014/main" id="{2B1434A2-A045-41EB-AF04-118F57ABA116}"/>
              </a:ext>
            </a:extLst>
          </p:cNvPr>
          <p:cNvSpPr txBox="1"/>
          <p:nvPr/>
        </p:nvSpPr>
        <p:spPr>
          <a:xfrm>
            <a:off x="201876" y="1629591"/>
            <a:ext cx="7815453" cy="4154984"/>
          </a:xfrm>
          <a:prstGeom prst="rect">
            <a:avLst/>
          </a:prstGeom>
          <a:noFill/>
        </p:spPr>
        <p:txBody>
          <a:bodyPr wrap="square">
            <a:spAutoFit/>
          </a:bodyPr>
          <a:lstStyle/>
          <a:p>
            <a:pPr marL="342900" lvl="0" indent="-342900">
              <a:buFont typeface="Arial" panose="020B0604020202020204" pitchFamily="34" charset="0"/>
              <a:buChar char="•"/>
            </a:pPr>
            <a:r>
              <a:rPr lang="en-AU" sz="2200" dirty="0">
                <a:effectLst/>
                <a:latin typeface="Calibri" panose="020F0502020204030204" pitchFamily="34" charset="0"/>
                <a:ea typeface="Times New Roman" panose="02020603050405020304" pitchFamily="18" charset="0"/>
              </a:rPr>
              <a:t>A probabilistic forecast cannot predict the number of Cyclones within a particular week (or region)</a:t>
            </a:r>
            <a:endParaRPr lang="en-AU" sz="22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AU" sz="2200" dirty="0">
                <a:latin typeface="Calibri" panose="020F0502020204030204" pitchFamily="34" charset="0"/>
                <a:ea typeface="Times New Roman" panose="02020603050405020304" pitchFamily="18" charset="0"/>
              </a:rPr>
              <a:t>It's not a daily NWP forecast nor can you add the weekly forecasts to get to a month. Don't apply any fancy maths!</a:t>
            </a:r>
            <a:endParaRPr lang="en-AU" sz="22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AU" sz="2200" dirty="0">
                <a:effectLst/>
                <a:latin typeface="Calibri" panose="020F0502020204030204" pitchFamily="34" charset="0"/>
                <a:ea typeface="Times New Roman" panose="02020603050405020304" pitchFamily="18" charset="0"/>
              </a:rPr>
              <a:t>Remember to always use your NWP TC forecast for the first week, it has better skill. ACCESS-S outlooks are not released to cover this first week, check when the model was run if you think you have a week 1 outlook because it will be out-of-date.</a:t>
            </a:r>
            <a:endParaRPr lang="en-AU" sz="22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AU" sz="2200" dirty="0">
                <a:effectLst/>
                <a:latin typeface="Calibri" panose="020F0502020204030204" pitchFamily="34" charset="0"/>
                <a:ea typeface="Times New Roman" panose="02020603050405020304" pitchFamily="18" charset="0"/>
              </a:rPr>
              <a:t>Only use older ACCESS-S outlooks to </a:t>
            </a:r>
            <a:r>
              <a:rPr lang="en-AU" sz="2200" dirty="0">
                <a:latin typeface="Calibri" panose="020F0502020204030204" pitchFamily="34" charset="0"/>
                <a:ea typeface="Times New Roman" panose="02020603050405020304" pitchFamily="18" charset="0"/>
              </a:rPr>
              <a:t>be more confident about todays forecast, that is, are the probabilities the same as yesterday's in the same region? </a:t>
            </a:r>
            <a:r>
              <a:rPr lang="en-AU" sz="2200" dirty="0">
                <a:effectLst/>
                <a:latin typeface="Calibri" panose="020F0502020204030204" pitchFamily="34" charset="0"/>
                <a:ea typeface="Times New Roman" panose="02020603050405020304" pitchFamily="18" charset="0"/>
              </a:rPr>
              <a:t>A new forecast makes the previous one obsolete.</a:t>
            </a:r>
            <a:endParaRPr lang="en-AU" sz="2200" dirty="0">
              <a:effectLst/>
              <a:latin typeface="Calibri" panose="020F0502020204030204" pitchFamily="34" charset="0"/>
              <a:ea typeface="Calibri" panose="020F0502020204030204" pitchFamily="34" charset="0"/>
            </a:endParaRPr>
          </a:p>
        </p:txBody>
      </p:sp>
      <p:sp>
        <p:nvSpPr>
          <p:cNvPr id="5" name="AutoShape 2" descr="It&amp;#39;s not a limitation It&amp;#39;s a feature - Dr Evil meme | Meme Generator">
            <a:extLst>
              <a:ext uri="{FF2B5EF4-FFF2-40B4-BE49-F238E27FC236}">
                <a16:creationId xmlns:a16="http://schemas.microsoft.com/office/drawing/2014/main" id="{951E4271-AC1A-47AA-8BDA-9C0E13238E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8" name="Picture 4" descr="Dr Evil meme - It's not a limitation It's a feature">
            <a:extLst>
              <a:ext uri="{FF2B5EF4-FFF2-40B4-BE49-F238E27FC236}">
                <a16:creationId xmlns:a16="http://schemas.microsoft.com/office/drawing/2014/main" id="{F19AA474-7457-4194-90FA-E1B42291C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124" y="1802083"/>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9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opicalCyclones strike_calib_anom_">
            <a:extLst>
              <a:ext uri="{FF2B5EF4-FFF2-40B4-BE49-F238E27FC236}">
                <a16:creationId xmlns:a16="http://schemas.microsoft.com/office/drawing/2014/main" id="{A315BBC9-3FE5-488B-8AB6-BD8926929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90689"/>
            <a:ext cx="6076652" cy="4321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137404-F189-4A9F-897D-B3FE80D3D871}"/>
              </a:ext>
            </a:extLst>
          </p:cNvPr>
          <p:cNvSpPr txBox="1"/>
          <p:nvPr/>
        </p:nvSpPr>
        <p:spPr>
          <a:xfrm>
            <a:off x="323849" y="1543138"/>
            <a:ext cx="5913665" cy="4493538"/>
          </a:xfrm>
          <a:prstGeom prst="rect">
            <a:avLst/>
          </a:prstGeom>
          <a:noFill/>
        </p:spPr>
        <p:txBody>
          <a:bodyPr wrap="square" rtlCol="0">
            <a:spAutoFit/>
          </a:bodyPr>
          <a:lstStyle/>
          <a:p>
            <a:pPr marL="342900" indent="-342900">
              <a:buFont typeface="Arial" panose="020B0604020202020204" pitchFamily="34" charset="0"/>
              <a:buChar char="•"/>
            </a:pPr>
            <a:r>
              <a:rPr lang="en-AU" sz="2200" dirty="0"/>
              <a:t>Preference is to present the 'difference from normal chances' for stakeholders. This will reduce the false alarm rate.</a:t>
            </a:r>
          </a:p>
          <a:p>
            <a:pPr marL="342900" indent="-342900">
              <a:buFont typeface="Arial" panose="020B0604020202020204" pitchFamily="34" charset="0"/>
              <a:buChar char="•"/>
            </a:pPr>
            <a:r>
              <a:rPr lang="en-AU" sz="2200" dirty="0"/>
              <a:t>10-30% - is an 'increased risk of tropical cyclone occurrence'</a:t>
            </a:r>
          </a:p>
          <a:p>
            <a:pPr marL="342900" indent="-342900">
              <a:buFont typeface="Arial" panose="020B0604020202020204" pitchFamily="34" charset="0"/>
              <a:buChar char="•"/>
            </a:pPr>
            <a:r>
              <a:rPr lang="en-AU" sz="2200" dirty="0"/>
              <a:t>30% + -  is a 'significantly increased risk of tropical cyclone occurrence'. </a:t>
            </a:r>
          </a:p>
          <a:p>
            <a:pPr marL="342900" indent="-342900">
              <a:buFont typeface="Arial" panose="020B0604020202020204" pitchFamily="34" charset="0"/>
              <a:buChar char="•"/>
            </a:pPr>
            <a:r>
              <a:rPr lang="en-AU" sz="2200" dirty="0"/>
              <a:t>Remember </a:t>
            </a:r>
            <a:r>
              <a:rPr lang="en-AU" sz="2200" b="1" dirty="0"/>
              <a:t>an</a:t>
            </a:r>
            <a:r>
              <a:rPr lang="en-AU" sz="2200" dirty="0"/>
              <a:t> </a:t>
            </a:r>
            <a:r>
              <a:rPr lang="en-AU" sz="2200" b="1" dirty="0"/>
              <a:t>increased risk does not guarantee</a:t>
            </a:r>
            <a:r>
              <a:rPr lang="en-AU" sz="2200" dirty="0"/>
              <a:t> a Tropical Cyclone will form</a:t>
            </a:r>
          </a:p>
          <a:p>
            <a:pPr marL="342900" indent="-342900">
              <a:buFont typeface="Arial" panose="020B0604020202020204" pitchFamily="34" charset="0"/>
              <a:buChar char="•"/>
            </a:pPr>
            <a:r>
              <a:rPr lang="en-AU" sz="2200" dirty="0"/>
              <a:t>More confidence in forecasts that show elevated risk over a number of days in a region</a:t>
            </a:r>
          </a:p>
          <a:p>
            <a:pPr marL="342900" indent="-342900">
              <a:buFont typeface="Arial" panose="020B0604020202020204" pitchFamily="34" charset="0"/>
              <a:buChar char="•"/>
            </a:pPr>
            <a:r>
              <a:rPr lang="en-AU" sz="2200" dirty="0"/>
              <a:t>More confidence in forecasts at shorter lead times, e.g. week2</a:t>
            </a:r>
          </a:p>
        </p:txBody>
      </p:sp>
      <p:sp>
        <p:nvSpPr>
          <p:cNvPr id="7" name="TextBox 6">
            <a:extLst>
              <a:ext uri="{FF2B5EF4-FFF2-40B4-BE49-F238E27FC236}">
                <a16:creationId xmlns:a16="http://schemas.microsoft.com/office/drawing/2014/main" id="{32775CEB-709A-41B7-8440-DB42322CDC27}"/>
              </a:ext>
            </a:extLst>
          </p:cNvPr>
          <p:cNvSpPr txBox="1"/>
          <p:nvPr/>
        </p:nvSpPr>
        <p:spPr>
          <a:xfrm>
            <a:off x="1085850" y="6215004"/>
            <a:ext cx="10782300" cy="369332"/>
          </a:xfrm>
          <a:prstGeom prst="rect">
            <a:avLst/>
          </a:prstGeom>
          <a:noFill/>
        </p:spPr>
        <p:txBody>
          <a:bodyPr wrap="square">
            <a:spAutoFit/>
          </a:bodyPr>
          <a:lstStyle/>
          <a:p>
            <a:r>
              <a:rPr lang="en-AU" dirty="0"/>
              <a:t>http://access-s.clide.cloud/files/guidance_documents/About_weekly_ACCESS-S_TC_forecasts_brief.pdf</a:t>
            </a:r>
          </a:p>
        </p:txBody>
      </p:sp>
      <p:sp>
        <p:nvSpPr>
          <p:cNvPr id="6" name="Title 1">
            <a:extLst>
              <a:ext uri="{FF2B5EF4-FFF2-40B4-BE49-F238E27FC236}">
                <a16:creationId xmlns:a16="http://schemas.microsoft.com/office/drawing/2014/main" id="{5E70A101-04ED-4B6C-9F8B-26881FA9D547}"/>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Interpretation guidance for stakeholders</a:t>
            </a:r>
          </a:p>
        </p:txBody>
      </p:sp>
    </p:spTree>
    <p:extLst>
      <p:ext uri="{BB962C8B-B14F-4D97-AF65-F5344CB8AC3E}">
        <p14:creationId xmlns:p14="http://schemas.microsoft.com/office/powerpoint/2010/main" val="2165304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3F9178-5383-4853-9BF5-C8C0722F6CF7}"/>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Scenario: 21</a:t>
            </a:r>
            <a:r>
              <a:rPr lang="en-AU" baseline="30000" dirty="0"/>
              <a:t>st</a:t>
            </a:r>
            <a:r>
              <a:rPr lang="en-AU" dirty="0"/>
              <a:t> January 2021</a:t>
            </a:r>
          </a:p>
        </p:txBody>
      </p:sp>
      <p:sp>
        <p:nvSpPr>
          <p:cNvPr id="18" name="TextBox 17">
            <a:extLst>
              <a:ext uri="{FF2B5EF4-FFF2-40B4-BE49-F238E27FC236}">
                <a16:creationId xmlns:a16="http://schemas.microsoft.com/office/drawing/2014/main" id="{AE576B08-2A22-4D4C-8207-8ADB1BC2C34D}"/>
              </a:ext>
            </a:extLst>
          </p:cNvPr>
          <p:cNvSpPr txBox="1"/>
          <p:nvPr/>
        </p:nvSpPr>
        <p:spPr>
          <a:xfrm>
            <a:off x="6254157" y="2554141"/>
            <a:ext cx="5335147" cy="3477875"/>
          </a:xfrm>
          <a:prstGeom prst="rect">
            <a:avLst/>
          </a:prstGeom>
          <a:noFill/>
        </p:spPr>
        <p:txBody>
          <a:bodyPr wrap="square" rtlCol="0">
            <a:spAutoFit/>
          </a:bodyPr>
          <a:lstStyle/>
          <a:p>
            <a:pPr marL="285750" indent="-285750">
              <a:buFont typeface="Arial" panose="020B0604020202020204" pitchFamily="34" charset="0"/>
              <a:buChar char="•"/>
            </a:pPr>
            <a:r>
              <a:rPr lang="en-AU" sz="2200" dirty="0"/>
              <a:t>There is significantly increased risk of TC occurrence in the western South Pacific.</a:t>
            </a:r>
          </a:p>
          <a:p>
            <a:pPr marL="285750" indent="-285750">
              <a:buFont typeface="Arial" panose="020B0604020202020204" pitchFamily="34" charset="0"/>
              <a:buChar char="•"/>
            </a:pPr>
            <a:r>
              <a:rPr lang="en-AU" sz="2200" dirty="0"/>
              <a:t>Have a look at the TC probability map and yesterday's forecast (are the forecasts consistent?)</a:t>
            </a:r>
          </a:p>
          <a:p>
            <a:pPr marL="285750" indent="-285750">
              <a:buFont typeface="Arial" panose="020B0604020202020204" pitchFamily="34" charset="0"/>
              <a:buChar char="•"/>
            </a:pPr>
            <a:r>
              <a:rPr lang="en-AU" sz="2200" dirty="0"/>
              <a:t>Evaluate the background climate, do observations suggest a TC risk?</a:t>
            </a:r>
          </a:p>
          <a:p>
            <a:pPr marL="285750" indent="-285750">
              <a:buFont typeface="Arial" panose="020B0604020202020204" pitchFamily="34" charset="0"/>
              <a:buChar char="•"/>
            </a:pPr>
            <a:r>
              <a:rPr lang="en-AU" sz="2200" dirty="0"/>
              <a:t>What do the other climate outlooks show, are they consistent with TC occurrence risk</a:t>
            </a:r>
          </a:p>
          <a:p>
            <a:pPr marL="285750" indent="-285750">
              <a:buFont typeface="Arial" panose="020B0604020202020204" pitchFamily="34" charset="0"/>
              <a:buChar char="•"/>
            </a:pPr>
            <a:r>
              <a:rPr lang="en-AU" sz="2200" dirty="0"/>
              <a:t>What could be the impacts?</a:t>
            </a:r>
          </a:p>
        </p:txBody>
      </p:sp>
      <p:sp>
        <p:nvSpPr>
          <p:cNvPr id="19" name="TextBox 18">
            <a:extLst>
              <a:ext uri="{FF2B5EF4-FFF2-40B4-BE49-F238E27FC236}">
                <a16:creationId xmlns:a16="http://schemas.microsoft.com/office/drawing/2014/main" id="{5FBE758A-FA8A-4D79-9ABE-86182C70AF70}"/>
              </a:ext>
            </a:extLst>
          </p:cNvPr>
          <p:cNvSpPr txBox="1"/>
          <p:nvPr/>
        </p:nvSpPr>
        <p:spPr>
          <a:xfrm>
            <a:off x="471053" y="1570755"/>
            <a:ext cx="5335147" cy="769441"/>
          </a:xfrm>
          <a:prstGeom prst="rect">
            <a:avLst/>
          </a:prstGeom>
          <a:noFill/>
        </p:spPr>
        <p:txBody>
          <a:bodyPr wrap="square" rtlCol="0">
            <a:spAutoFit/>
          </a:bodyPr>
          <a:lstStyle/>
          <a:p>
            <a:pPr algn="ctr"/>
            <a:r>
              <a:rPr lang="en-AU" sz="2200" dirty="0"/>
              <a:t>It's January 21 and you see the below TC forecast. What do you do?</a:t>
            </a:r>
          </a:p>
        </p:txBody>
      </p:sp>
      <p:pic>
        <p:nvPicPr>
          <p:cNvPr id="21" name="Picture 20" descr="Chart&#10;&#10;Description automatically generated">
            <a:extLst>
              <a:ext uri="{FF2B5EF4-FFF2-40B4-BE49-F238E27FC236}">
                <a16:creationId xmlns:a16="http://schemas.microsoft.com/office/drawing/2014/main" id="{6161615D-F1C5-4E91-9DE1-25813B383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07" y="2324716"/>
            <a:ext cx="5996950" cy="3598170"/>
          </a:xfrm>
          <a:prstGeom prst="rect">
            <a:avLst/>
          </a:prstGeom>
        </p:spPr>
      </p:pic>
    </p:spTree>
    <p:extLst>
      <p:ext uri="{BB962C8B-B14F-4D97-AF65-F5344CB8AC3E}">
        <p14:creationId xmlns:p14="http://schemas.microsoft.com/office/powerpoint/2010/main" val="3566333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7AA2B7B-C404-4BF5-87B6-D23AC5CF0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36" y="4929386"/>
            <a:ext cx="3100679" cy="173215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A3F9178-5383-4853-9BF5-C8C0722F6CF7}"/>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Scenario: 21</a:t>
            </a:r>
            <a:r>
              <a:rPr lang="en-AU" baseline="30000" dirty="0"/>
              <a:t>st</a:t>
            </a:r>
            <a:r>
              <a:rPr lang="en-AU" dirty="0"/>
              <a:t> January 2021</a:t>
            </a:r>
          </a:p>
        </p:txBody>
      </p:sp>
      <p:pic>
        <p:nvPicPr>
          <p:cNvPr id="7" name="Picture 6" descr="Chart&#10;&#10;Description automatically generated">
            <a:extLst>
              <a:ext uri="{FF2B5EF4-FFF2-40B4-BE49-F238E27FC236}">
                <a16:creationId xmlns:a16="http://schemas.microsoft.com/office/drawing/2014/main" id="{60B65B8F-49B7-4841-AAD2-23422803D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61" y="3338136"/>
            <a:ext cx="2402678" cy="1552951"/>
          </a:xfrm>
          <a:prstGeom prst="rect">
            <a:avLst/>
          </a:prstGeom>
        </p:spPr>
      </p:pic>
      <p:pic>
        <p:nvPicPr>
          <p:cNvPr id="15" name="Picture 14" descr="A picture containing map&#10;&#10;Description automatically generated">
            <a:extLst>
              <a:ext uri="{FF2B5EF4-FFF2-40B4-BE49-F238E27FC236}">
                <a16:creationId xmlns:a16="http://schemas.microsoft.com/office/drawing/2014/main" id="{7905EAB9-1478-453B-BE5C-34790F924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65" y="1443550"/>
            <a:ext cx="2402678" cy="1654194"/>
          </a:xfrm>
          <a:prstGeom prst="rect">
            <a:avLst/>
          </a:prstGeom>
        </p:spPr>
      </p:pic>
      <p:sp>
        <p:nvSpPr>
          <p:cNvPr id="12" name="TextBox 11">
            <a:extLst>
              <a:ext uri="{FF2B5EF4-FFF2-40B4-BE49-F238E27FC236}">
                <a16:creationId xmlns:a16="http://schemas.microsoft.com/office/drawing/2014/main" id="{26E1D46E-CF1B-4494-A914-DB19588C7773}"/>
              </a:ext>
            </a:extLst>
          </p:cNvPr>
          <p:cNvSpPr txBox="1"/>
          <p:nvPr/>
        </p:nvSpPr>
        <p:spPr>
          <a:xfrm>
            <a:off x="6479103" y="5976335"/>
            <a:ext cx="5748893" cy="369332"/>
          </a:xfrm>
          <a:prstGeom prst="rect">
            <a:avLst/>
          </a:prstGeom>
          <a:noFill/>
        </p:spPr>
        <p:txBody>
          <a:bodyPr wrap="square" rtlCol="0">
            <a:spAutoFit/>
          </a:bodyPr>
          <a:lstStyle/>
          <a:p>
            <a:r>
              <a:rPr lang="en-AU" dirty="0"/>
              <a:t>Climate forecasts available: Week 2 (25 – 31 January 2021)</a:t>
            </a:r>
          </a:p>
        </p:txBody>
      </p:sp>
      <p:pic>
        <p:nvPicPr>
          <p:cNvPr id="10" name="Picture 9" descr="Diagram, map&#10;&#10;Description automatically generated">
            <a:extLst>
              <a:ext uri="{FF2B5EF4-FFF2-40B4-BE49-F238E27FC236}">
                <a16:creationId xmlns:a16="http://schemas.microsoft.com/office/drawing/2014/main" id="{1218F7C8-3296-4044-9E72-5BDE2B4207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3616" y="3883333"/>
            <a:ext cx="2679934" cy="2015508"/>
          </a:xfrm>
          <a:prstGeom prst="rect">
            <a:avLst/>
          </a:prstGeom>
        </p:spPr>
      </p:pic>
      <p:pic>
        <p:nvPicPr>
          <p:cNvPr id="16" name="Picture 15" descr="Map&#10;&#10;Description automatically generated">
            <a:extLst>
              <a:ext uri="{FF2B5EF4-FFF2-40B4-BE49-F238E27FC236}">
                <a16:creationId xmlns:a16="http://schemas.microsoft.com/office/drawing/2014/main" id="{9E248353-83CE-4307-A314-732F897F0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3616" y="1671959"/>
            <a:ext cx="2679934" cy="2015508"/>
          </a:xfrm>
          <a:prstGeom prst="rect">
            <a:avLst/>
          </a:prstGeom>
        </p:spPr>
      </p:pic>
      <p:pic>
        <p:nvPicPr>
          <p:cNvPr id="21" name="Picture 20" descr="Diagram&#10;&#10;Description automatically generated">
            <a:extLst>
              <a:ext uri="{FF2B5EF4-FFF2-40B4-BE49-F238E27FC236}">
                <a16:creationId xmlns:a16="http://schemas.microsoft.com/office/drawing/2014/main" id="{A7B9D2D7-6893-4155-9F97-34873BB0DC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3550" y="2590615"/>
            <a:ext cx="2828128" cy="2389571"/>
          </a:xfrm>
          <a:prstGeom prst="rect">
            <a:avLst/>
          </a:prstGeom>
        </p:spPr>
      </p:pic>
      <p:sp>
        <p:nvSpPr>
          <p:cNvPr id="22" name="TextBox 21">
            <a:extLst>
              <a:ext uri="{FF2B5EF4-FFF2-40B4-BE49-F238E27FC236}">
                <a16:creationId xmlns:a16="http://schemas.microsoft.com/office/drawing/2014/main" id="{BC2FFA07-831D-4242-AC46-A3905C0F0696}"/>
              </a:ext>
            </a:extLst>
          </p:cNvPr>
          <p:cNvSpPr txBox="1"/>
          <p:nvPr/>
        </p:nvSpPr>
        <p:spPr>
          <a:xfrm>
            <a:off x="3379786" y="2569448"/>
            <a:ext cx="3089198" cy="2585323"/>
          </a:xfrm>
          <a:prstGeom prst="rect">
            <a:avLst/>
          </a:prstGeom>
          <a:noFill/>
          <a:ln>
            <a:solidFill>
              <a:schemeClr val="tx1"/>
            </a:solidFill>
          </a:ln>
        </p:spPr>
        <p:txBody>
          <a:bodyPr wrap="square" rtlCol="0">
            <a:spAutoFit/>
          </a:bodyPr>
          <a:lstStyle/>
          <a:p>
            <a:r>
              <a:rPr lang="en-AU" dirty="0"/>
              <a:t>Impact risks to consider:</a:t>
            </a:r>
          </a:p>
          <a:p>
            <a:endParaRPr lang="en-AU" dirty="0"/>
          </a:p>
          <a:p>
            <a:pPr marL="285750" indent="-285750">
              <a:buFont typeface="Arial" panose="020B0604020202020204" pitchFamily="34" charset="0"/>
              <a:buChar char="•"/>
            </a:pPr>
            <a:r>
              <a:rPr lang="en-AU" dirty="0"/>
              <a:t>Has there been more rainfall than usual in the last few weeks?</a:t>
            </a:r>
          </a:p>
          <a:p>
            <a:pPr marL="285750" indent="-285750">
              <a:buFont typeface="Arial" panose="020B0604020202020204" pitchFamily="34" charset="0"/>
              <a:buChar char="•"/>
            </a:pPr>
            <a:r>
              <a:rPr lang="en-AU" dirty="0"/>
              <a:t>Are water storages already full?</a:t>
            </a:r>
          </a:p>
          <a:p>
            <a:pPr marL="285750" indent="-285750">
              <a:buFont typeface="Arial" panose="020B0604020202020204" pitchFamily="34" charset="0"/>
              <a:buChar char="•"/>
            </a:pPr>
            <a:r>
              <a:rPr lang="en-AU" dirty="0"/>
              <a:t>Is there a risk of river or tidal flooding?</a:t>
            </a:r>
          </a:p>
        </p:txBody>
      </p:sp>
      <p:sp>
        <p:nvSpPr>
          <p:cNvPr id="5" name="TextBox 4">
            <a:extLst>
              <a:ext uri="{FF2B5EF4-FFF2-40B4-BE49-F238E27FC236}">
                <a16:creationId xmlns:a16="http://schemas.microsoft.com/office/drawing/2014/main" id="{1818D2BA-11B9-4261-8D61-C477500486C3}"/>
              </a:ext>
            </a:extLst>
          </p:cNvPr>
          <p:cNvSpPr txBox="1"/>
          <p:nvPr/>
        </p:nvSpPr>
        <p:spPr>
          <a:xfrm>
            <a:off x="790851" y="1132671"/>
            <a:ext cx="1809792" cy="369332"/>
          </a:xfrm>
          <a:prstGeom prst="rect">
            <a:avLst/>
          </a:prstGeom>
          <a:noFill/>
        </p:spPr>
        <p:txBody>
          <a:bodyPr wrap="square" rtlCol="0">
            <a:spAutoFit/>
          </a:bodyPr>
          <a:lstStyle/>
          <a:p>
            <a:r>
              <a:rPr lang="en-AU" dirty="0"/>
              <a:t>Observations</a:t>
            </a:r>
          </a:p>
        </p:txBody>
      </p:sp>
      <p:sp>
        <p:nvSpPr>
          <p:cNvPr id="17" name="TextBox 16">
            <a:extLst>
              <a:ext uri="{FF2B5EF4-FFF2-40B4-BE49-F238E27FC236}">
                <a16:creationId xmlns:a16="http://schemas.microsoft.com/office/drawing/2014/main" id="{3B63EE23-789C-4637-ABAD-EE0380B65546}"/>
              </a:ext>
            </a:extLst>
          </p:cNvPr>
          <p:cNvSpPr txBox="1"/>
          <p:nvPr/>
        </p:nvSpPr>
        <p:spPr>
          <a:xfrm>
            <a:off x="7108687" y="1215565"/>
            <a:ext cx="1809792" cy="369332"/>
          </a:xfrm>
          <a:prstGeom prst="rect">
            <a:avLst/>
          </a:prstGeom>
          <a:noFill/>
        </p:spPr>
        <p:txBody>
          <a:bodyPr wrap="square" rtlCol="0">
            <a:spAutoFit/>
          </a:bodyPr>
          <a:lstStyle/>
          <a:p>
            <a:r>
              <a:rPr lang="en-AU" dirty="0"/>
              <a:t>Forecasts</a:t>
            </a:r>
          </a:p>
        </p:txBody>
      </p:sp>
      <p:cxnSp>
        <p:nvCxnSpPr>
          <p:cNvPr id="8" name="Straight Arrow Connector 7">
            <a:extLst>
              <a:ext uri="{FF2B5EF4-FFF2-40B4-BE49-F238E27FC236}">
                <a16:creationId xmlns:a16="http://schemas.microsoft.com/office/drawing/2014/main" id="{BBFC788D-1682-4EE5-99ED-C190B8138028}"/>
              </a:ext>
            </a:extLst>
          </p:cNvPr>
          <p:cNvCxnSpPr>
            <a:cxnSpLocks/>
          </p:cNvCxnSpPr>
          <p:nvPr/>
        </p:nvCxnSpPr>
        <p:spPr>
          <a:xfrm>
            <a:off x="2410802" y="1405251"/>
            <a:ext cx="2059598" cy="99374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346D4F-5B2C-4936-9B5D-031413390121}"/>
              </a:ext>
            </a:extLst>
          </p:cNvPr>
          <p:cNvCxnSpPr>
            <a:cxnSpLocks/>
          </p:cNvCxnSpPr>
          <p:nvPr/>
        </p:nvCxnSpPr>
        <p:spPr>
          <a:xfrm flipH="1">
            <a:off x="5238930" y="1502003"/>
            <a:ext cx="1750806" cy="89699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095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BEF5137-8650-4DBC-ACFD-CD2DAEBB9F36}"/>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
        <p:nvSpPr>
          <p:cNvPr id="5" name="Title 1">
            <a:extLst>
              <a:ext uri="{FF2B5EF4-FFF2-40B4-BE49-F238E27FC236}">
                <a16:creationId xmlns:a16="http://schemas.microsoft.com/office/drawing/2014/main" id="{C62C829F-5A53-4D04-95AE-D1AF7F018423}"/>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February 1 2021</a:t>
            </a:r>
          </a:p>
        </p:txBody>
      </p:sp>
    </p:spTree>
    <p:extLst>
      <p:ext uri="{BB962C8B-B14F-4D97-AF65-F5344CB8AC3E}">
        <p14:creationId xmlns:p14="http://schemas.microsoft.com/office/powerpoint/2010/main" val="734962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12D40B-82B6-4C1F-B8E4-A32F12DBAE6C}"/>
              </a:ext>
            </a:extLst>
          </p:cNvPr>
          <p:cNvSpPr txBox="1"/>
          <p:nvPr/>
        </p:nvSpPr>
        <p:spPr>
          <a:xfrm>
            <a:off x="653143" y="1561580"/>
            <a:ext cx="10614495" cy="5170646"/>
          </a:xfrm>
          <a:prstGeom prst="rect">
            <a:avLst/>
          </a:prstGeom>
          <a:noFill/>
        </p:spPr>
        <p:txBody>
          <a:bodyPr wrap="square" rtlCol="0">
            <a:spAutoFit/>
          </a:bodyPr>
          <a:lstStyle/>
          <a:p>
            <a:pPr marL="342900" indent="-342900">
              <a:buFont typeface="Arial" panose="020B0604020202020204" pitchFamily="34" charset="0"/>
              <a:buChar char="•"/>
            </a:pPr>
            <a:r>
              <a:rPr lang="en-AU" sz="2200" dirty="0"/>
              <a:t>Consider both probability and calibrated anomaly probability forecasts</a:t>
            </a:r>
          </a:p>
          <a:p>
            <a:pPr marL="342900" indent="-342900">
              <a:buFont typeface="Arial" panose="020B0604020202020204" pitchFamily="34" charset="0"/>
              <a:buChar char="•"/>
            </a:pPr>
            <a:r>
              <a:rPr lang="en-AU" sz="2200" dirty="0"/>
              <a:t>Monitor forecasts from previous days, confidence increases with persistence over time</a:t>
            </a:r>
          </a:p>
          <a:p>
            <a:pPr marL="342900" indent="-342900">
              <a:buFont typeface="Arial" panose="020B0604020202020204" pitchFamily="34" charset="0"/>
              <a:buChar char="•"/>
            </a:pPr>
            <a:r>
              <a:rPr lang="en-AU" sz="2200" dirty="0"/>
              <a:t>The model is in general overconfident, particularly in the South Pacific, it predicts more Tropical Cyclones than are observed.</a:t>
            </a:r>
          </a:p>
          <a:p>
            <a:pPr marL="342900" indent="-342900">
              <a:buFont typeface="Arial" panose="020B0604020202020204" pitchFamily="34" charset="0"/>
              <a:buChar char="•"/>
            </a:pPr>
            <a:r>
              <a:rPr lang="en-AU" sz="2200" dirty="0"/>
              <a:t>The false alarms can be improved by calibrating the forecasts (difference from normal outlooks), however </a:t>
            </a:r>
            <a:r>
              <a:rPr lang="en-AU" sz="2200" b="0" i="0" dirty="0">
                <a:solidFill>
                  <a:srgbClr val="000000"/>
                </a:solidFill>
                <a:effectLst/>
              </a:rPr>
              <a:t>we lose the ability to forecast very high probability events.</a:t>
            </a:r>
            <a:endParaRPr lang="en-AU" sz="2200" dirty="0"/>
          </a:p>
          <a:p>
            <a:pPr marL="342900" indent="-342900">
              <a:buFont typeface="Arial" panose="020B0604020202020204" pitchFamily="34" charset="0"/>
              <a:buChar char="•"/>
            </a:pPr>
            <a:r>
              <a:rPr lang="en-AU" sz="2200" dirty="0"/>
              <a:t>Tropical Cyclone outlook skill is highest in Week 2 (and week1) of the forecast period</a:t>
            </a:r>
          </a:p>
          <a:p>
            <a:pPr marL="342900" indent="-342900">
              <a:buFont typeface="Arial" panose="020B0604020202020204" pitchFamily="34" charset="0"/>
              <a:buChar char="•"/>
            </a:pPr>
            <a:r>
              <a:rPr lang="en-AU" sz="2200" dirty="0"/>
              <a:t>Calibrated anomaly outlooks offer some skill </a:t>
            </a:r>
            <a:r>
              <a:rPr lang="en-AU" sz="2200"/>
              <a:t>in Weeks </a:t>
            </a:r>
            <a:r>
              <a:rPr lang="en-AU" sz="2200" dirty="0"/>
              <a:t>3 and 4</a:t>
            </a:r>
          </a:p>
          <a:p>
            <a:pPr marL="342900" indent="-342900">
              <a:buFont typeface="Arial" panose="020B0604020202020204" pitchFamily="34" charset="0"/>
              <a:buChar char="•"/>
            </a:pPr>
            <a:r>
              <a:rPr lang="en-AU" sz="2200" dirty="0"/>
              <a:t>Use consistent terminology with stakeholders and see the guidance documentation for more information.</a:t>
            </a:r>
          </a:p>
          <a:p>
            <a:pPr marL="342900" indent="-342900">
              <a:buFont typeface="Arial" panose="020B0604020202020204" pitchFamily="34" charset="0"/>
              <a:buChar char="•"/>
            </a:pPr>
            <a:r>
              <a:rPr lang="en-AU" sz="2200" dirty="0"/>
              <a:t>Consider other aspects of the climate system and the forecasts, are the impacts from a cyclone particularly high, such as, is river flooding more likely due to catchments already being wet?</a:t>
            </a:r>
          </a:p>
          <a:p>
            <a:pPr marL="285750" indent="-285750">
              <a:buFontTx/>
              <a:buChar char="-"/>
            </a:pPr>
            <a:endParaRPr lang="en-AU" sz="2200" dirty="0">
              <a:latin typeface="+mj-lt"/>
            </a:endParaRPr>
          </a:p>
          <a:p>
            <a:pPr marL="285750" indent="-285750">
              <a:buFontTx/>
              <a:buChar char="-"/>
            </a:pPr>
            <a:endParaRPr lang="en-AU" sz="2200" dirty="0">
              <a:latin typeface="+mj-lt"/>
            </a:endParaRPr>
          </a:p>
        </p:txBody>
      </p:sp>
      <p:sp>
        <p:nvSpPr>
          <p:cNvPr id="5" name="Title 1">
            <a:extLst>
              <a:ext uri="{FF2B5EF4-FFF2-40B4-BE49-F238E27FC236}">
                <a16:creationId xmlns:a16="http://schemas.microsoft.com/office/drawing/2014/main" id="{AC504B1D-28CC-4E0D-BDAA-56D4455AF944}"/>
              </a:ext>
            </a:extLst>
          </p:cNvPr>
          <p:cNvSpPr txBox="1">
            <a:spLocks/>
          </p:cNvSpPr>
          <p:nvPr/>
        </p:nvSpPr>
        <p:spPr>
          <a:xfrm>
            <a:off x="1399304" y="234759"/>
            <a:ext cx="1079269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sz="3200" dirty="0"/>
              <a:t>Conclusion</a:t>
            </a:r>
          </a:p>
        </p:txBody>
      </p:sp>
    </p:spTree>
    <p:extLst>
      <p:ext uri="{BB962C8B-B14F-4D97-AF65-F5344CB8AC3E}">
        <p14:creationId xmlns:p14="http://schemas.microsoft.com/office/powerpoint/2010/main" val="228709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2BB8F92-87A1-45CE-886F-E7781BBE7480}"/>
              </a:ext>
            </a:extLst>
          </p:cNvPr>
          <p:cNvGraphicFramePr>
            <a:graphicFrameLocks noGrp="1"/>
          </p:cNvGraphicFramePr>
          <p:nvPr>
            <p:extLst>
              <p:ext uri="{D42A27DB-BD31-4B8C-83A1-F6EECF244321}">
                <p14:modId xmlns:p14="http://schemas.microsoft.com/office/powerpoint/2010/main" val="1421486463"/>
              </p:ext>
            </p:extLst>
          </p:nvPr>
        </p:nvGraphicFramePr>
        <p:xfrm>
          <a:off x="1511596" y="1132040"/>
          <a:ext cx="9903656" cy="2839720"/>
        </p:xfrm>
        <a:graphic>
          <a:graphicData uri="http://schemas.openxmlformats.org/drawingml/2006/table">
            <a:tbl>
              <a:tblPr firstRow="1" bandRow="1">
                <a:tableStyleId>{5C22544A-7EE6-4342-B048-85BDC9FD1C3A}</a:tableStyleId>
              </a:tblPr>
              <a:tblGrid>
                <a:gridCol w="4951828">
                  <a:extLst>
                    <a:ext uri="{9D8B030D-6E8A-4147-A177-3AD203B41FA5}">
                      <a16:colId xmlns:a16="http://schemas.microsoft.com/office/drawing/2014/main" val="761410610"/>
                    </a:ext>
                  </a:extLst>
                </a:gridCol>
                <a:gridCol w="4951828">
                  <a:extLst>
                    <a:ext uri="{9D8B030D-6E8A-4147-A177-3AD203B41FA5}">
                      <a16:colId xmlns:a16="http://schemas.microsoft.com/office/drawing/2014/main" val="1511515035"/>
                    </a:ext>
                  </a:extLst>
                </a:gridCol>
              </a:tblGrid>
              <a:tr h="370840">
                <a:tc>
                  <a:txBody>
                    <a:bodyPr/>
                    <a:lstStyle/>
                    <a:p>
                      <a:r>
                        <a:rPr lang="en-AU" dirty="0"/>
                        <a:t>NWP (e.g. ACCESS-GE2)</a:t>
                      </a:r>
                    </a:p>
                  </a:txBody>
                  <a:tcPr/>
                </a:tc>
                <a:tc>
                  <a:txBody>
                    <a:bodyPr/>
                    <a:lstStyle/>
                    <a:p>
                      <a:r>
                        <a:rPr lang="en-AU" dirty="0"/>
                        <a:t>Seasonal climate model (e.g. ACCESS-S1)</a:t>
                      </a:r>
                    </a:p>
                  </a:txBody>
                  <a:tcPr/>
                </a:tc>
                <a:extLst>
                  <a:ext uri="{0D108BD9-81ED-4DB2-BD59-A6C34878D82A}">
                    <a16:rowId xmlns:a16="http://schemas.microsoft.com/office/drawing/2014/main" val="3708067374"/>
                  </a:ext>
                </a:extLst>
              </a:tr>
              <a:tr h="370840">
                <a:tc>
                  <a:txBody>
                    <a:bodyPr/>
                    <a:lstStyle/>
                    <a:p>
                      <a:r>
                        <a:rPr lang="en-AU" sz="1800" b="0" i="0" kern="1200" dirty="0">
                          <a:solidFill>
                            <a:schemeClr val="dk1"/>
                          </a:solidFill>
                          <a:effectLst/>
                          <a:latin typeface="+mn-lt"/>
                          <a:ea typeface="+mn-ea"/>
                          <a:cs typeface="+mn-cs"/>
                        </a:rPr>
                        <a:t>Sophisticated atmospheric data assimilation scheme to initialise the ensemble members</a:t>
                      </a:r>
                      <a:endParaRPr lang="en-AU" dirty="0"/>
                    </a:p>
                  </a:txBody>
                  <a:tcPr/>
                </a:tc>
                <a:tc>
                  <a:txBody>
                    <a:bodyPr/>
                    <a:lstStyle/>
                    <a:p>
                      <a:r>
                        <a:rPr lang="en-AU" dirty="0"/>
                        <a:t>Simpler atmospheric data assimilation</a:t>
                      </a:r>
                    </a:p>
                  </a:txBody>
                  <a:tcPr/>
                </a:tc>
                <a:extLst>
                  <a:ext uri="{0D108BD9-81ED-4DB2-BD59-A6C34878D82A}">
                    <a16:rowId xmlns:a16="http://schemas.microsoft.com/office/drawing/2014/main" val="4061337813"/>
                  </a:ext>
                </a:extLst>
              </a:tr>
              <a:tr h="370840">
                <a:tc>
                  <a:txBody>
                    <a:bodyPr/>
                    <a:lstStyle/>
                    <a:p>
                      <a:r>
                        <a:rPr lang="en-AU" sz="1800" b="0" i="0" kern="1200" dirty="0">
                          <a:solidFill>
                            <a:schemeClr val="dk1"/>
                          </a:solidFill>
                          <a:effectLst/>
                          <a:latin typeface="+mn-lt"/>
                          <a:ea typeface="+mn-ea"/>
                          <a:cs typeface="+mn-cs"/>
                        </a:rPr>
                        <a:t>Fixed ocean Sea Surface Temperatures</a:t>
                      </a:r>
                      <a:endParaRPr lang="en-AU" dirty="0"/>
                    </a:p>
                  </a:txBody>
                  <a:tcPr/>
                </a:tc>
                <a:tc>
                  <a:txBody>
                    <a:bodyPr/>
                    <a:lstStyle/>
                    <a:p>
                      <a:r>
                        <a:rPr lang="en-AU" sz="1800" b="0" i="0" kern="1200" dirty="0">
                          <a:solidFill>
                            <a:schemeClr val="dk1"/>
                          </a:solidFill>
                          <a:effectLst/>
                          <a:latin typeface="+mn-lt"/>
                          <a:ea typeface="+mn-ea"/>
                          <a:cs typeface="+mn-cs"/>
                        </a:rPr>
                        <a:t>Dynamic ocean model (which is coupled to the atmosphere) which allows it to make long-range forecasts</a:t>
                      </a:r>
                      <a:endParaRPr lang="en-AU" dirty="0"/>
                    </a:p>
                    <a:p>
                      <a:endParaRPr lang="en-AU" dirty="0"/>
                    </a:p>
                  </a:txBody>
                  <a:tcPr/>
                </a:tc>
                <a:extLst>
                  <a:ext uri="{0D108BD9-81ED-4DB2-BD59-A6C34878D82A}">
                    <a16:rowId xmlns:a16="http://schemas.microsoft.com/office/drawing/2014/main" val="682626317"/>
                  </a:ext>
                </a:extLst>
              </a:tr>
              <a:tr h="370840">
                <a:tc>
                  <a:txBody>
                    <a:bodyPr/>
                    <a:lstStyle/>
                    <a:p>
                      <a:r>
                        <a:rPr lang="en-AU" dirty="0"/>
                        <a:t>Skill is higher, but it only runs out to 10 days</a:t>
                      </a:r>
                    </a:p>
                  </a:txBody>
                  <a:tcPr/>
                </a:tc>
                <a:tc>
                  <a:txBody>
                    <a:bodyPr/>
                    <a:lstStyle/>
                    <a:p>
                      <a:r>
                        <a:rPr lang="en-AU" dirty="0"/>
                        <a:t>Skill is lower initially but it can be run out for multiple weeks</a:t>
                      </a:r>
                    </a:p>
                  </a:txBody>
                  <a:tcPr/>
                </a:tc>
                <a:extLst>
                  <a:ext uri="{0D108BD9-81ED-4DB2-BD59-A6C34878D82A}">
                    <a16:rowId xmlns:a16="http://schemas.microsoft.com/office/drawing/2014/main" val="939211082"/>
                  </a:ext>
                </a:extLst>
              </a:tr>
            </a:tbl>
          </a:graphicData>
        </a:graphic>
      </p:graphicFrame>
      <p:pic>
        <p:nvPicPr>
          <p:cNvPr id="9" name="Picture 8">
            <a:extLst>
              <a:ext uri="{FF2B5EF4-FFF2-40B4-BE49-F238E27FC236}">
                <a16:creationId xmlns:a16="http://schemas.microsoft.com/office/drawing/2014/main" id="{779497F8-8170-4CE6-93B9-AFCB3B1147F8}"/>
              </a:ext>
            </a:extLst>
          </p:cNvPr>
          <p:cNvPicPr>
            <a:picLocks noChangeAspect="1"/>
          </p:cNvPicPr>
          <p:nvPr/>
        </p:nvPicPr>
        <p:blipFill>
          <a:blip r:embed="rId2"/>
          <a:stretch>
            <a:fillRect/>
          </a:stretch>
        </p:blipFill>
        <p:spPr>
          <a:xfrm>
            <a:off x="1866314" y="4041020"/>
            <a:ext cx="3583673" cy="2459643"/>
          </a:xfrm>
          <a:prstGeom prst="rect">
            <a:avLst/>
          </a:prstGeom>
        </p:spPr>
      </p:pic>
      <p:pic>
        <p:nvPicPr>
          <p:cNvPr id="10" name="Picture 9">
            <a:extLst>
              <a:ext uri="{FF2B5EF4-FFF2-40B4-BE49-F238E27FC236}">
                <a16:creationId xmlns:a16="http://schemas.microsoft.com/office/drawing/2014/main" id="{7ECAE9F8-8869-4650-83B8-884C86D73A9B}"/>
              </a:ext>
            </a:extLst>
          </p:cNvPr>
          <p:cNvPicPr>
            <a:picLocks noChangeAspect="1"/>
          </p:cNvPicPr>
          <p:nvPr/>
        </p:nvPicPr>
        <p:blipFill>
          <a:blip r:embed="rId3"/>
          <a:stretch>
            <a:fillRect/>
          </a:stretch>
        </p:blipFill>
        <p:spPr>
          <a:xfrm>
            <a:off x="6742015" y="4010906"/>
            <a:ext cx="3471204" cy="2360929"/>
          </a:xfrm>
          <a:prstGeom prst="rect">
            <a:avLst/>
          </a:prstGeom>
        </p:spPr>
      </p:pic>
      <p:sp>
        <p:nvSpPr>
          <p:cNvPr id="6" name="Title 1">
            <a:extLst>
              <a:ext uri="{FF2B5EF4-FFF2-40B4-BE49-F238E27FC236}">
                <a16:creationId xmlns:a16="http://schemas.microsoft.com/office/drawing/2014/main" id="{DACE2C1A-BE7C-4162-90C9-D08321980A0C}"/>
              </a:ext>
            </a:extLst>
          </p:cNvPr>
          <p:cNvSpPr txBox="1">
            <a:spLocks/>
          </p:cNvSpPr>
          <p:nvPr/>
        </p:nvSpPr>
        <p:spPr>
          <a:xfrm>
            <a:off x="1465344" y="178028"/>
            <a:ext cx="10553341"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pPr algn="ctr"/>
            <a:r>
              <a:rPr lang="en-AU" sz="2600" dirty="0"/>
              <a:t>NWP vs Seasonal Climate Model for Tropical Cyclone forecasting:  Bureau of Meteorology example</a:t>
            </a:r>
          </a:p>
        </p:txBody>
      </p:sp>
    </p:spTree>
    <p:extLst>
      <p:ext uri="{BB962C8B-B14F-4D97-AF65-F5344CB8AC3E}">
        <p14:creationId xmlns:p14="http://schemas.microsoft.com/office/powerpoint/2010/main" val="406721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FB117-F48E-4E79-AA5E-316CF01D6543}"/>
              </a:ext>
            </a:extLst>
          </p:cNvPr>
          <p:cNvSpPr>
            <a:spLocks noGrp="1"/>
          </p:cNvSpPr>
          <p:nvPr>
            <p:ph idx="1"/>
          </p:nvPr>
        </p:nvSpPr>
        <p:spPr>
          <a:xfrm>
            <a:off x="838200" y="1257300"/>
            <a:ext cx="10515600" cy="4351338"/>
          </a:xfrm>
        </p:spPr>
        <p:txBody>
          <a:bodyPr>
            <a:normAutofit/>
          </a:bodyPr>
          <a:lstStyle/>
          <a:p>
            <a:r>
              <a:rPr lang="en-AU" sz="2200" dirty="0"/>
              <a:t>Multiweek TC outlooks: Extending the forecast beyond NWP </a:t>
            </a:r>
          </a:p>
          <a:p>
            <a:r>
              <a:rPr lang="en-AU" sz="2200" dirty="0"/>
              <a:t>Outlooks are presented as probabilities similar to climate outlooks</a:t>
            </a:r>
          </a:p>
          <a:p>
            <a:r>
              <a:rPr lang="en-AU" sz="2200" dirty="0"/>
              <a:t>Week 1 (day 1-7): use your NWP forecast, this has the best skill</a:t>
            </a:r>
          </a:p>
          <a:p>
            <a:r>
              <a:rPr lang="en-AU" sz="2200" dirty="0"/>
              <a:t>Week 2/3 (day 8-14, day 15-21): probabilistic forecasts have good skill in the Pacific basin </a:t>
            </a:r>
          </a:p>
          <a:p>
            <a:r>
              <a:rPr lang="en-AU" sz="2200" dirty="0"/>
              <a:t>Week 4 (day 22-28): good skill in the Western North Pacific</a:t>
            </a:r>
          </a:p>
          <a:p>
            <a:endParaRPr lang="en-AU" sz="2200" dirty="0"/>
          </a:p>
          <a:p>
            <a:endParaRPr lang="en-AU" sz="2200" dirty="0"/>
          </a:p>
        </p:txBody>
      </p:sp>
      <p:pic>
        <p:nvPicPr>
          <p:cNvPr id="1030" name="Picture 6" descr="tropicalCyclones strike_prob_">
            <a:extLst>
              <a:ext uri="{FF2B5EF4-FFF2-40B4-BE49-F238E27FC236}">
                <a16:creationId xmlns:a16="http://schemas.microsoft.com/office/drawing/2014/main" id="{5A05A422-ADE3-497F-87E9-426165C12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460" y="3402455"/>
            <a:ext cx="4559967" cy="32426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opicalCyclones strike_calib_anom_">
            <a:extLst>
              <a:ext uri="{FF2B5EF4-FFF2-40B4-BE49-F238E27FC236}">
                <a16:creationId xmlns:a16="http://schemas.microsoft.com/office/drawing/2014/main" id="{2C7246F8-1CA1-4CDD-BC70-B519812FF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427" y="3377390"/>
            <a:ext cx="4559966" cy="324264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11D75AE-194F-48D3-9562-E2C493CF8C29}"/>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multi-week TC outlooks key points</a:t>
            </a:r>
          </a:p>
        </p:txBody>
      </p:sp>
    </p:spTree>
    <p:extLst>
      <p:ext uri="{BB962C8B-B14F-4D97-AF65-F5344CB8AC3E}">
        <p14:creationId xmlns:p14="http://schemas.microsoft.com/office/powerpoint/2010/main" val="85870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AFBF78F-7479-428A-8060-46F601544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967" y="1246203"/>
            <a:ext cx="4795368" cy="47953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Sun 30 May 2021 - Sun 06 Jun 2021">
            <a:extLst>
              <a:ext uri="{FF2B5EF4-FFF2-40B4-BE49-F238E27FC236}">
                <a16:creationId xmlns:a16="http://schemas.microsoft.com/office/drawing/2014/main" id="{7553D1E4-6E96-427A-B8E8-CCA8ADADAA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a:extLst>
              <a:ext uri="{FF2B5EF4-FFF2-40B4-BE49-F238E27FC236}">
                <a16:creationId xmlns:a16="http://schemas.microsoft.com/office/drawing/2014/main" id="{A6E20FFC-DF8B-405C-81FF-4D1103F80EF1}"/>
              </a:ext>
            </a:extLst>
          </p:cNvPr>
          <p:cNvPicPr>
            <a:picLocks noChangeAspect="1"/>
          </p:cNvPicPr>
          <p:nvPr/>
        </p:nvPicPr>
        <p:blipFill>
          <a:blip r:embed="rId3"/>
          <a:stretch>
            <a:fillRect/>
          </a:stretch>
        </p:blipFill>
        <p:spPr>
          <a:xfrm>
            <a:off x="1745267" y="1120675"/>
            <a:ext cx="3864020" cy="2308325"/>
          </a:xfrm>
          <a:prstGeom prst="rect">
            <a:avLst/>
          </a:prstGeom>
        </p:spPr>
      </p:pic>
      <p:sp>
        <p:nvSpPr>
          <p:cNvPr id="8" name="TextBox 7">
            <a:extLst>
              <a:ext uri="{FF2B5EF4-FFF2-40B4-BE49-F238E27FC236}">
                <a16:creationId xmlns:a16="http://schemas.microsoft.com/office/drawing/2014/main" id="{672A40D0-2125-400E-AD61-8E6BE528BC5A}"/>
              </a:ext>
            </a:extLst>
          </p:cNvPr>
          <p:cNvSpPr txBox="1"/>
          <p:nvPr/>
        </p:nvSpPr>
        <p:spPr>
          <a:xfrm>
            <a:off x="168518" y="3455480"/>
            <a:ext cx="7017517" cy="3493264"/>
          </a:xfrm>
          <a:prstGeom prst="rect">
            <a:avLst/>
          </a:prstGeom>
          <a:noFill/>
        </p:spPr>
        <p:txBody>
          <a:bodyPr wrap="square" rtlCol="0">
            <a:spAutoFit/>
          </a:bodyPr>
          <a:lstStyle/>
          <a:p>
            <a:pPr marL="285750" indent="-285750">
              <a:buFont typeface="Arial" panose="020B0604020202020204" pitchFamily="34" charset="0"/>
              <a:buChar char="•"/>
            </a:pPr>
            <a:r>
              <a:rPr lang="en-AU" sz="1700" dirty="0"/>
              <a:t>Dynamical model forecasts issued by ECMWF (2012) and BoM (2020)</a:t>
            </a:r>
          </a:p>
          <a:p>
            <a:pPr marL="285750" indent="-285750">
              <a:buFont typeface="Arial" panose="020B0604020202020204" pitchFamily="34" charset="0"/>
              <a:buChar char="•"/>
            </a:pPr>
            <a:r>
              <a:rPr lang="en-AU" sz="1700" dirty="0"/>
              <a:t>Statistical-based forecasts offered by </a:t>
            </a:r>
            <a:r>
              <a:rPr lang="en-AU" sz="1700" dirty="0" err="1"/>
              <a:t>Meteo</a:t>
            </a:r>
            <a:r>
              <a:rPr lang="en-AU" sz="1700" dirty="0"/>
              <a:t>-France based on relationships between climate drivers such as the MJO and TC formation</a:t>
            </a:r>
          </a:p>
          <a:p>
            <a:pPr marL="285750" indent="-285750">
              <a:buFont typeface="Arial" panose="020B0604020202020204" pitchFamily="34" charset="0"/>
              <a:buChar char="•"/>
            </a:pPr>
            <a:endParaRPr lang="en-AU" sz="1700" dirty="0"/>
          </a:p>
          <a:p>
            <a:pPr marL="285750" indent="-285750">
              <a:buFont typeface="Arial" panose="020B0604020202020204" pitchFamily="34" charset="0"/>
              <a:buChar char="•"/>
            </a:pPr>
            <a:r>
              <a:rPr lang="en-AU" sz="1700" dirty="0"/>
              <a:t>Dynamical models (ECMWF &amp; BoM) do not currently have adequate skill at seasonal or TC season timescales. Therefore it is recommended that statistical outlooks are preferred at seasonal timescales</a:t>
            </a:r>
          </a:p>
          <a:p>
            <a:pPr marL="285750" indent="-285750">
              <a:buFont typeface="Arial" panose="020B0604020202020204" pitchFamily="34" charset="0"/>
              <a:buChar char="•"/>
            </a:pPr>
            <a:endParaRPr lang="en-AU" sz="1700" dirty="0"/>
          </a:p>
          <a:p>
            <a:pPr marL="285750" indent="-285750">
              <a:buFont typeface="Arial" panose="020B0604020202020204" pitchFamily="34" charset="0"/>
              <a:buChar char="•"/>
            </a:pPr>
            <a:r>
              <a:rPr lang="en-AU" sz="1700" dirty="0"/>
              <a:t>On a multi-week timescale the MJO is a major driver of TC variability, and ACCESS-S shows high skill for predictions of the MJO meaning the model is able to 'reproduce the enhanced modulation of TC activity by the MJO in the Southern Hemisphere'</a:t>
            </a:r>
          </a:p>
          <a:p>
            <a:pPr marL="285750" indent="-285750">
              <a:buFont typeface="Arial" panose="020B0604020202020204" pitchFamily="34" charset="0"/>
              <a:buChar char="•"/>
            </a:pPr>
            <a:endParaRPr lang="en-AU" sz="1700" dirty="0"/>
          </a:p>
        </p:txBody>
      </p:sp>
      <p:sp>
        <p:nvSpPr>
          <p:cNvPr id="9" name="Title 1">
            <a:extLst>
              <a:ext uri="{FF2B5EF4-FFF2-40B4-BE49-F238E27FC236}">
                <a16:creationId xmlns:a16="http://schemas.microsoft.com/office/drawing/2014/main" id="{ED6454A4-D047-4FB1-967F-15D8A5DD7C41}"/>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Where in the World: Tropical Cyclone outlooks</a:t>
            </a:r>
          </a:p>
        </p:txBody>
      </p:sp>
    </p:spTree>
    <p:extLst>
      <p:ext uri="{BB962C8B-B14F-4D97-AF65-F5344CB8AC3E}">
        <p14:creationId xmlns:p14="http://schemas.microsoft.com/office/powerpoint/2010/main" val="140234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28EF8A-613B-435B-9FC2-F46E7EF2724B}"/>
              </a:ext>
            </a:extLst>
          </p:cNvPr>
          <p:cNvSpPr txBox="1"/>
          <p:nvPr/>
        </p:nvSpPr>
        <p:spPr>
          <a:xfrm>
            <a:off x="230358" y="1397675"/>
            <a:ext cx="7906044" cy="4524315"/>
          </a:xfrm>
          <a:prstGeom prst="rect">
            <a:avLst/>
          </a:prstGeom>
          <a:noFill/>
        </p:spPr>
        <p:txBody>
          <a:bodyPr wrap="square" rtlCol="0">
            <a:spAutoFit/>
          </a:bodyPr>
          <a:lstStyle/>
          <a:p>
            <a:r>
              <a:rPr lang="en-AU" dirty="0"/>
              <a:t>ACCESS-S1:</a:t>
            </a:r>
          </a:p>
          <a:p>
            <a:endParaRPr lang="en-AU" dirty="0"/>
          </a:p>
          <a:p>
            <a:pPr marL="285750" indent="-285750">
              <a:buFont typeface="Arial" panose="020B0604020202020204" pitchFamily="34" charset="0"/>
              <a:buChar char="•"/>
            </a:pPr>
            <a:r>
              <a:rPr lang="en-AU" dirty="0"/>
              <a:t>Run 33 x per day (11 run for six months while the remaining 22 for 42 days)</a:t>
            </a:r>
          </a:p>
          <a:p>
            <a:pPr marL="285750" indent="-285750">
              <a:buFont typeface="Arial" panose="020B0604020202020204" pitchFamily="34" charset="0"/>
              <a:buChar char="•"/>
            </a:pPr>
            <a:r>
              <a:rPr lang="en-AU" dirty="0"/>
              <a:t>Provide guidance from days 4-28, though skill is highest early in the forecast period. </a:t>
            </a:r>
          </a:p>
          <a:p>
            <a:pPr marL="285750" indent="-285750">
              <a:buFont typeface="Arial" panose="020B0604020202020204" pitchFamily="34" charset="0"/>
              <a:buChar char="•"/>
            </a:pPr>
            <a:r>
              <a:rPr lang="en-AU" dirty="0"/>
              <a:t>TC tracker system needs 72 hours to identify a storm (no forecasts before day 4), conditions must be satisfied for at least 48 hours before a TC is considered to have formed.</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TC </a:t>
            </a:r>
            <a:r>
              <a:rPr lang="en-AU" dirty="0" err="1"/>
              <a:t>obs</a:t>
            </a:r>
            <a:r>
              <a:rPr lang="en-AU" dirty="0"/>
              <a:t> For calibration and verification purposes</a:t>
            </a:r>
          </a:p>
          <a:p>
            <a:r>
              <a:rPr lang="en-AU" dirty="0"/>
              <a:t>- International Best Track Archive for Climate Stewardship – WMO (</a:t>
            </a:r>
            <a:r>
              <a:rPr lang="en-AU" dirty="0" err="1"/>
              <a:t>ICTrACS</a:t>
            </a:r>
            <a:r>
              <a:rPr lang="en-AU" dirty="0"/>
              <a:t>-WMO) 1981-2010 </a:t>
            </a:r>
          </a:p>
          <a:p>
            <a:r>
              <a:rPr lang="en-AU" dirty="0"/>
              <a:t>Real-time track data from NOAA for 2017 – 2019 </a:t>
            </a:r>
          </a:p>
          <a:p>
            <a:endParaRPr lang="en-AU" dirty="0"/>
          </a:p>
          <a:p>
            <a:pPr marL="285750" indent="-285750">
              <a:buFontTx/>
              <a:buChar char="-"/>
            </a:pPr>
            <a:endParaRPr lang="en-AU" dirty="0"/>
          </a:p>
          <a:p>
            <a:pPr marL="285750" indent="-285750">
              <a:buFontTx/>
              <a:buChar char="-"/>
            </a:pPr>
            <a:endParaRPr lang="en-AU" dirty="0"/>
          </a:p>
        </p:txBody>
      </p:sp>
      <p:pic>
        <p:nvPicPr>
          <p:cNvPr id="6146" name="Picture 2" descr="Tropical cyclones: your questions answered - Social Media Blog ...">
            <a:extLst>
              <a:ext uri="{FF2B5EF4-FFF2-40B4-BE49-F238E27FC236}">
                <a16:creationId xmlns:a16="http://schemas.microsoft.com/office/drawing/2014/main" id="{8BEEFB33-77AA-4CFD-B860-934605016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166" y="348800"/>
            <a:ext cx="4021015" cy="30942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ropical cyclone | Definition, Causes, Formation, and Effects ...">
            <a:extLst>
              <a:ext uri="{FF2B5EF4-FFF2-40B4-BE49-F238E27FC236}">
                <a16:creationId xmlns:a16="http://schemas.microsoft.com/office/drawing/2014/main" id="{8E0F7B6B-BD8C-471E-A69C-0E2B85FE0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166" y="3761424"/>
            <a:ext cx="4003937" cy="26644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FCF6354-F838-45B5-BE2A-DD899F4714F9}"/>
              </a:ext>
            </a:extLst>
          </p:cNvPr>
          <p:cNvSpPr txBox="1"/>
          <p:nvPr/>
        </p:nvSpPr>
        <p:spPr>
          <a:xfrm>
            <a:off x="262848" y="5893762"/>
            <a:ext cx="7574280" cy="646331"/>
          </a:xfrm>
          <a:prstGeom prst="rect">
            <a:avLst/>
          </a:prstGeom>
          <a:noFill/>
        </p:spPr>
        <p:txBody>
          <a:bodyPr wrap="square">
            <a:spAutoFit/>
          </a:bodyPr>
          <a:lstStyle/>
          <a:p>
            <a:r>
              <a:rPr lang="en-AU" dirty="0">
                <a:hlinkClick r:id="rId4">
                  <a:extLst>
                    <a:ext uri="{A12FA001-AC4F-418D-AE19-62706E023703}">
                      <ahyp:hlinkClr xmlns:ahyp="http://schemas.microsoft.com/office/drawing/2018/hyperlinkcolor" val="tx"/>
                    </a:ext>
                  </a:extLst>
                </a:hlinkClick>
              </a:rPr>
              <a:t>https://journals.ametsoc.org/waf/article/35/5/1817/353805/Subseasonal-Forecasts-of-Tropical-Cyclones-in-the</a:t>
            </a:r>
            <a:endParaRPr lang="en-AU" dirty="0"/>
          </a:p>
        </p:txBody>
      </p:sp>
      <p:sp>
        <p:nvSpPr>
          <p:cNvPr id="8" name="Title 1">
            <a:extLst>
              <a:ext uri="{FF2B5EF4-FFF2-40B4-BE49-F238E27FC236}">
                <a16:creationId xmlns:a16="http://schemas.microsoft.com/office/drawing/2014/main" id="{8A8A993E-0C20-4EF8-8E51-42229992CE66}"/>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TC's: Technical detail</a:t>
            </a:r>
          </a:p>
        </p:txBody>
      </p:sp>
    </p:spTree>
    <p:extLst>
      <p:ext uri="{BB962C8B-B14F-4D97-AF65-F5344CB8AC3E}">
        <p14:creationId xmlns:p14="http://schemas.microsoft.com/office/powerpoint/2010/main" val="2877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98969-9EBB-4AF0-985C-37F4D3DB188E}"/>
              </a:ext>
            </a:extLst>
          </p:cNvPr>
          <p:cNvSpPr txBox="1"/>
          <p:nvPr/>
        </p:nvSpPr>
        <p:spPr>
          <a:xfrm>
            <a:off x="361950" y="1166476"/>
            <a:ext cx="7574280" cy="3139321"/>
          </a:xfrm>
          <a:prstGeom prst="rect">
            <a:avLst/>
          </a:prstGeom>
          <a:noFill/>
        </p:spPr>
        <p:txBody>
          <a:bodyPr wrap="square" rtlCol="0">
            <a:spAutoFit/>
          </a:bodyPr>
          <a:lstStyle/>
          <a:p>
            <a:r>
              <a:rPr lang="en-AU" dirty="0"/>
              <a:t>Tracker System:</a:t>
            </a:r>
          </a:p>
          <a:p>
            <a:pPr marL="285750" indent="-285750">
              <a:buFont typeface="Arial" panose="020B0604020202020204" pitchFamily="34" charset="0"/>
              <a:buChar char="•"/>
            </a:pPr>
            <a:r>
              <a:rPr lang="en-AU" dirty="0"/>
              <a:t>ACCESS-S uses the same cyclone tracker that is used in NWP TC prediction at the Bureau of Meteorology</a:t>
            </a:r>
          </a:p>
          <a:p>
            <a:endParaRPr lang="en-AU" dirty="0"/>
          </a:p>
          <a:p>
            <a:pPr marL="285750" indent="-285750">
              <a:buFont typeface="Arial" panose="020B0604020202020204" pitchFamily="34" charset="0"/>
              <a:buChar char="•"/>
            </a:pPr>
            <a:r>
              <a:rPr lang="en-AU" dirty="0"/>
              <a:t>Cyclone tracker identifies points which are conducive to cyclogenesis. These include various thresholds for humidity, wind shear and circular motion that need to be met. </a:t>
            </a:r>
          </a:p>
          <a:p>
            <a:endParaRPr lang="en-AU" dirty="0"/>
          </a:p>
          <a:p>
            <a:pPr marL="285750" indent="-285750">
              <a:buFont typeface="Arial" panose="020B0604020202020204" pitchFamily="34" charset="0"/>
              <a:buChar char="•"/>
            </a:pPr>
            <a:r>
              <a:rPr lang="en-AU" dirty="0"/>
              <a:t>Additionally these thresholds have to be sustained for a significant period</a:t>
            </a:r>
          </a:p>
          <a:p>
            <a:endParaRPr lang="en-AU" dirty="0"/>
          </a:p>
          <a:p>
            <a:endParaRPr lang="en-AU" dirty="0"/>
          </a:p>
        </p:txBody>
      </p:sp>
      <p:pic>
        <p:nvPicPr>
          <p:cNvPr id="6146" name="Picture 2" descr="Tropical cyclones: your questions answered - Social Media Blog ...">
            <a:extLst>
              <a:ext uri="{FF2B5EF4-FFF2-40B4-BE49-F238E27FC236}">
                <a16:creationId xmlns:a16="http://schemas.microsoft.com/office/drawing/2014/main" id="{8BEEFB33-77AA-4CFD-B860-934605016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166" y="348800"/>
            <a:ext cx="4021015" cy="30942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ropical cyclone | Definition, Causes, Formation, and Effects ...">
            <a:extLst>
              <a:ext uri="{FF2B5EF4-FFF2-40B4-BE49-F238E27FC236}">
                <a16:creationId xmlns:a16="http://schemas.microsoft.com/office/drawing/2014/main" id="{8E0F7B6B-BD8C-471E-A69C-0E2B85FE0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166" y="3761424"/>
            <a:ext cx="4003937" cy="266443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A8A993E-0C20-4EF8-8E51-42229992CE66}"/>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TC's: Technical detail</a:t>
            </a:r>
          </a:p>
        </p:txBody>
      </p:sp>
      <p:pic>
        <p:nvPicPr>
          <p:cNvPr id="9" name="Picture 8" descr="A close up of a map&#10;&#10;Description automatically generated">
            <a:extLst>
              <a:ext uri="{FF2B5EF4-FFF2-40B4-BE49-F238E27FC236}">
                <a16:creationId xmlns:a16="http://schemas.microsoft.com/office/drawing/2014/main" id="{CC1C672A-145A-4864-B569-E4576459C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846" y="3708907"/>
            <a:ext cx="5529001" cy="3057213"/>
          </a:xfrm>
          <a:prstGeom prst="rect">
            <a:avLst/>
          </a:prstGeom>
        </p:spPr>
      </p:pic>
    </p:spTree>
    <p:extLst>
      <p:ext uri="{BB962C8B-B14F-4D97-AF65-F5344CB8AC3E}">
        <p14:creationId xmlns:p14="http://schemas.microsoft.com/office/powerpoint/2010/main" val="248186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68FA55-EBA2-4B4B-841B-832AF58E0889}"/>
              </a:ext>
            </a:extLst>
          </p:cNvPr>
          <p:cNvSpPr txBox="1"/>
          <p:nvPr/>
        </p:nvSpPr>
        <p:spPr>
          <a:xfrm>
            <a:off x="612949" y="1545869"/>
            <a:ext cx="10966102" cy="4031873"/>
          </a:xfrm>
          <a:prstGeom prst="rect">
            <a:avLst/>
          </a:prstGeom>
          <a:noFill/>
        </p:spPr>
        <p:txBody>
          <a:bodyPr wrap="square" rtlCol="0">
            <a:spAutoFit/>
          </a:bodyPr>
          <a:lstStyle/>
          <a:p>
            <a:pPr marL="285750" indent="-285750">
              <a:buFont typeface="Arial" panose="020B0604020202020204" pitchFamily="34" charset="0"/>
              <a:buChar char="•"/>
            </a:pPr>
            <a:r>
              <a:rPr lang="en-AU" sz="1600" dirty="0">
                <a:latin typeface="+mj-lt"/>
              </a:rPr>
              <a:t>The Okubo-Weiss-Zeta parameter (OWZ) tropical cyclone detection scheme developed by Tory et al. (2013) was used to compute the location of possible cyclones based on ACCESS-S atmospheric fields.</a:t>
            </a:r>
          </a:p>
          <a:p>
            <a:pPr marL="285750" indent="-285750">
              <a:buFont typeface="Arial" panose="020B0604020202020204" pitchFamily="34" charset="0"/>
              <a:buChar char="•"/>
            </a:pPr>
            <a:r>
              <a:rPr lang="en-AU" sz="1600" b="1" dirty="0">
                <a:latin typeface="+mj-lt"/>
              </a:rPr>
              <a:t>OWZ was designed for use with coarse-resolution coupled ocean-atmospheric models. </a:t>
            </a:r>
            <a:r>
              <a:rPr lang="en-AU" sz="1600" i="0" dirty="0">
                <a:solidFill>
                  <a:srgbClr val="333333"/>
                </a:solidFill>
                <a:effectLst/>
                <a:latin typeface="+mj-lt"/>
              </a:rPr>
              <a:t>Instead of identifying storms using MSLP minima and vorticity maximum criteria (which are grid dependent and often not suitable for coarse-resolution coupled models) it searches for conditions conducive to cyclogenesis. These conditions are identified with the following atmospheric parameters: solid body rotation at 850 and 500 </a:t>
            </a:r>
            <a:r>
              <a:rPr lang="en-AU" sz="1600" i="0" dirty="0" err="1">
                <a:solidFill>
                  <a:srgbClr val="333333"/>
                </a:solidFill>
                <a:effectLst/>
                <a:latin typeface="+mj-lt"/>
              </a:rPr>
              <a:t>hPa</a:t>
            </a:r>
            <a:r>
              <a:rPr lang="en-AU" sz="1600" i="0" dirty="0">
                <a:solidFill>
                  <a:srgbClr val="333333"/>
                </a:solidFill>
                <a:effectLst/>
                <a:latin typeface="+mj-lt"/>
              </a:rPr>
              <a:t>, relative humidity at 950 and 700 </a:t>
            </a:r>
            <a:r>
              <a:rPr lang="en-AU" sz="1600" i="0" dirty="0" err="1">
                <a:solidFill>
                  <a:srgbClr val="333333"/>
                </a:solidFill>
                <a:effectLst/>
                <a:latin typeface="+mj-lt"/>
              </a:rPr>
              <a:t>hPa</a:t>
            </a:r>
            <a:r>
              <a:rPr lang="en-AU" sz="1600" i="0" dirty="0">
                <a:solidFill>
                  <a:srgbClr val="333333"/>
                </a:solidFill>
                <a:effectLst/>
                <a:latin typeface="+mj-lt"/>
              </a:rPr>
              <a:t>, specific humidity at 950 </a:t>
            </a:r>
            <a:r>
              <a:rPr lang="en-AU" sz="1600" i="0" dirty="0" err="1">
                <a:solidFill>
                  <a:srgbClr val="333333"/>
                </a:solidFill>
                <a:effectLst/>
                <a:latin typeface="+mj-lt"/>
              </a:rPr>
              <a:t>hPa</a:t>
            </a:r>
            <a:r>
              <a:rPr lang="en-AU" sz="1600" i="0" dirty="0">
                <a:solidFill>
                  <a:srgbClr val="333333"/>
                </a:solidFill>
                <a:effectLst/>
                <a:latin typeface="+mj-lt"/>
              </a:rPr>
              <a:t>, and low wind shear between 850 and 200 </a:t>
            </a:r>
            <a:r>
              <a:rPr lang="en-AU" sz="1600" i="0" dirty="0" err="1">
                <a:solidFill>
                  <a:srgbClr val="333333"/>
                </a:solidFill>
                <a:effectLst/>
                <a:latin typeface="+mj-lt"/>
              </a:rPr>
              <a:t>hPa</a:t>
            </a:r>
            <a:r>
              <a:rPr lang="en-AU" sz="1600" i="0" dirty="0">
                <a:solidFill>
                  <a:srgbClr val="333333"/>
                </a:solidFill>
                <a:effectLst/>
                <a:latin typeface="+mj-lt"/>
              </a:rPr>
              <a:t>. Points that satisfy certain thresholds for these parameters are identified and trajectories are computed that join each point in time.</a:t>
            </a:r>
          </a:p>
          <a:p>
            <a:pPr marL="285750" indent="-285750">
              <a:buFont typeface="Arial" panose="020B0604020202020204" pitchFamily="34" charset="0"/>
              <a:buChar char="•"/>
            </a:pPr>
            <a:r>
              <a:rPr lang="en-AU" sz="1600" b="1" dirty="0">
                <a:solidFill>
                  <a:srgbClr val="333333"/>
                </a:solidFill>
                <a:latin typeface="+mj-lt"/>
              </a:rPr>
              <a:t>OWZ reproduces realistic TC genesis frequency and spatial distribution when applied to reanalysis data and the mean annual TC frequency is spatially similar to observations at the 95% level</a:t>
            </a:r>
          </a:p>
          <a:p>
            <a:pPr marL="285750" indent="-285750">
              <a:buFont typeface="Arial" panose="020B0604020202020204" pitchFamily="34" charset="0"/>
              <a:buChar char="•"/>
            </a:pPr>
            <a:r>
              <a:rPr lang="en-AU" sz="1600" b="1" dirty="0">
                <a:solidFill>
                  <a:srgbClr val="333333"/>
                </a:solidFill>
                <a:latin typeface="+mj-lt"/>
              </a:rPr>
              <a:t>Threshold points were identified at every daily time step.</a:t>
            </a:r>
            <a:r>
              <a:rPr lang="en-AU" sz="1600" dirty="0">
                <a:solidFill>
                  <a:srgbClr val="333333"/>
                </a:solidFill>
                <a:latin typeface="+mj-lt"/>
              </a:rPr>
              <a:t> </a:t>
            </a:r>
          </a:p>
          <a:p>
            <a:pPr marL="285750" indent="-285750">
              <a:buFont typeface="Arial" panose="020B0604020202020204" pitchFamily="34" charset="0"/>
              <a:buChar char="•"/>
            </a:pPr>
            <a:r>
              <a:rPr lang="en-AU" sz="1600" i="0" dirty="0">
                <a:effectLst/>
                <a:latin typeface="+mj-lt"/>
              </a:rPr>
              <a:t>When the OWZ tracker using its default thresholds</a:t>
            </a:r>
            <a:r>
              <a:rPr lang="en-AU" sz="1600" i="0" baseline="30000" dirty="0">
                <a:effectLst/>
                <a:latin typeface="+mj-lt"/>
                <a:hlinkClick r:id="rId2" tooltip="https://rmets.onlinelibrary.wiley.com/doi/full/10.1002/asl.886#asl2886-note-0005"/>
              </a:rPr>
              <a:t>2</a:t>
            </a:r>
            <a:r>
              <a:rPr lang="en-AU" sz="1600" i="0" dirty="0">
                <a:effectLst/>
                <a:latin typeface="+mj-lt"/>
              </a:rPr>
              <a:t> was applied to the ACCESS-S1 hindcast, too many storms were generated, especially at longer lead times. Applying the wind speed threshold significantly reduced the amount of forecast storms. Subsequent analysis found a </a:t>
            </a:r>
            <a:r>
              <a:rPr lang="en-AU" sz="1600" b="1" i="0" dirty="0">
                <a:effectLst/>
                <a:latin typeface="+mj-lt"/>
              </a:rPr>
              <a:t>threshold of 14 m/s gave the best improvement to Brier Skill Score (BSS) from weeks 2–4. Storms whose 850-hPa wind speed exceeded 14 m/s at least once during their lives were retained for BSS computation. </a:t>
            </a:r>
            <a:r>
              <a:rPr lang="en-AU" sz="1600" i="0" dirty="0">
                <a:effectLst/>
                <a:latin typeface="+mj-lt"/>
              </a:rPr>
              <a:t>Storms which failed to reach this threshold were discarded. </a:t>
            </a:r>
            <a:r>
              <a:rPr lang="en-AU" sz="1600" dirty="0">
                <a:solidFill>
                  <a:srgbClr val="333333"/>
                </a:solidFill>
                <a:latin typeface="+mj-lt"/>
              </a:rPr>
              <a:t>(Increments of 2m/s were tested to see which threshold gave the best skill).</a:t>
            </a:r>
            <a:endParaRPr lang="en-AU" sz="1600" dirty="0">
              <a:latin typeface="+mj-lt"/>
            </a:endParaRPr>
          </a:p>
        </p:txBody>
      </p:sp>
      <p:sp>
        <p:nvSpPr>
          <p:cNvPr id="12" name="TextBox 11">
            <a:extLst>
              <a:ext uri="{FF2B5EF4-FFF2-40B4-BE49-F238E27FC236}">
                <a16:creationId xmlns:a16="http://schemas.microsoft.com/office/drawing/2014/main" id="{391E7679-0366-425F-94EB-4696858E5E50}"/>
              </a:ext>
            </a:extLst>
          </p:cNvPr>
          <p:cNvSpPr txBox="1"/>
          <p:nvPr/>
        </p:nvSpPr>
        <p:spPr>
          <a:xfrm>
            <a:off x="6167176" y="5965022"/>
            <a:ext cx="6104372" cy="369332"/>
          </a:xfrm>
          <a:prstGeom prst="rect">
            <a:avLst/>
          </a:prstGeom>
          <a:noFill/>
        </p:spPr>
        <p:txBody>
          <a:bodyPr wrap="square">
            <a:spAutoFit/>
          </a:bodyPr>
          <a:lstStyle/>
          <a:p>
            <a:r>
              <a:rPr lang="en-AU" dirty="0"/>
              <a:t>https://acp.copernicus.org/articles/13/2115/2013/</a:t>
            </a:r>
          </a:p>
        </p:txBody>
      </p:sp>
      <p:sp>
        <p:nvSpPr>
          <p:cNvPr id="5" name="Title 1">
            <a:extLst>
              <a:ext uri="{FF2B5EF4-FFF2-40B4-BE49-F238E27FC236}">
                <a16:creationId xmlns:a16="http://schemas.microsoft.com/office/drawing/2014/main" id="{50A6FD07-FDAE-4726-8468-C50D739087B5}"/>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Cyclone Tracker</a:t>
            </a:r>
          </a:p>
        </p:txBody>
      </p:sp>
    </p:spTree>
    <p:extLst>
      <p:ext uri="{BB962C8B-B14F-4D97-AF65-F5344CB8AC3E}">
        <p14:creationId xmlns:p14="http://schemas.microsoft.com/office/powerpoint/2010/main" val="243971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B2E3C5-2152-4F07-846B-9181CBA00A08}"/>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dirty="0"/>
              <a:t>ACCESS-S: TC climatology</a:t>
            </a:r>
          </a:p>
        </p:txBody>
      </p:sp>
      <p:pic>
        <p:nvPicPr>
          <p:cNvPr id="1026" name="Picture 2">
            <a:extLst>
              <a:ext uri="{FF2B5EF4-FFF2-40B4-BE49-F238E27FC236}">
                <a16:creationId xmlns:a16="http://schemas.microsoft.com/office/drawing/2014/main" id="{691B7F0A-CD1E-49F8-B88A-2FB4A240B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170" y="1049235"/>
            <a:ext cx="4687584" cy="55740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B75F83-975B-48CB-AA47-FB3767AD5FDA}"/>
              </a:ext>
            </a:extLst>
          </p:cNvPr>
          <p:cNvSpPr txBox="1"/>
          <p:nvPr/>
        </p:nvSpPr>
        <p:spPr>
          <a:xfrm>
            <a:off x="6637774" y="5473005"/>
            <a:ext cx="5554226" cy="1384995"/>
          </a:xfrm>
          <a:prstGeom prst="rect">
            <a:avLst/>
          </a:prstGeom>
          <a:noFill/>
        </p:spPr>
        <p:txBody>
          <a:bodyPr wrap="square">
            <a:spAutoFit/>
          </a:bodyPr>
          <a:lstStyle/>
          <a:p>
            <a:r>
              <a:rPr lang="en-AU" sz="1400" b="0" i="0" dirty="0">
                <a:solidFill>
                  <a:srgbClr val="1C1D1E"/>
                </a:solidFill>
                <a:effectLst/>
                <a:latin typeface="Open Sans" panose="020B0606030504020204" pitchFamily="34" charset="0"/>
              </a:rPr>
              <a:t>Daily TC track frequency for (a) ACCESS-S1, (b) observations and (c) corresponding anomalies for forecast days 4–40 starting November 1, December 1, January 1 and February 1, 1990–2012. The total number of days used for ACCESS-S1 is 37,444 (23 years × 11 members × 4 start dates × 37 days) and for that observations is 3,404 (23 years × 4 start dates × 37 days)</a:t>
            </a:r>
            <a:endParaRPr lang="en-AU" sz="1400" dirty="0"/>
          </a:p>
        </p:txBody>
      </p:sp>
      <p:sp>
        <p:nvSpPr>
          <p:cNvPr id="3" name="TextBox 2">
            <a:extLst>
              <a:ext uri="{FF2B5EF4-FFF2-40B4-BE49-F238E27FC236}">
                <a16:creationId xmlns:a16="http://schemas.microsoft.com/office/drawing/2014/main" id="{03C00D9B-F3C2-46A9-9ADA-3EEF7F029679}"/>
              </a:ext>
            </a:extLst>
          </p:cNvPr>
          <p:cNvSpPr txBox="1"/>
          <p:nvPr/>
        </p:nvSpPr>
        <p:spPr>
          <a:xfrm>
            <a:off x="7224765" y="1617785"/>
            <a:ext cx="4461468" cy="2862322"/>
          </a:xfrm>
          <a:prstGeom prst="rect">
            <a:avLst/>
          </a:prstGeom>
          <a:noFill/>
        </p:spPr>
        <p:txBody>
          <a:bodyPr wrap="square" rtlCol="0">
            <a:spAutoFit/>
          </a:bodyPr>
          <a:lstStyle/>
          <a:p>
            <a:pPr marL="285750" indent="-285750">
              <a:buFont typeface="Arial" panose="020B0604020202020204" pitchFamily="34" charset="0"/>
              <a:buChar char="•"/>
            </a:pPr>
            <a:r>
              <a:rPr lang="en-AU" dirty="0"/>
              <a:t>NW Australia – bias likely related to the dry rainfall bias which develops in the first week of an ACCESS-S forecast, as well as a cold SST bias from month 2</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positive bias also shows up in the UKMO model in similar location as ACCESS-S indicating that the bias may be in the model (known wet-bias in the South Indian Ocean)</a:t>
            </a:r>
          </a:p>
        </p:txBody>
      </p:sp>
    </p:spTree>
    <p:extLst>
      <p:ext uri="{BB962C8B-B14F-4D97-AF65-F5344CB8AC3E}">
        <p14:creationId xmlns:p14="http://schemas.microsoft.com/office/powerpoint/2010/main" val="2425316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MPresentationTemplate RPM 20130719 v1-01">
  <a:themeElements>
    <a:clrScheme name="BoM Theme">
      <a:dk1>
        <a:sysClr val="windowText" lastClr="000000"/>
      </a:dk1>
      <a:lt1>
        <a:sysClr val="window" lastClr="FFFFFF"/>
      </a:lt1>
      <a:dk2>
        <a:srgbClr val="34657F"/>
      </a:dk2>
      <a:lt2>
        <a:srgbClr val="EEECE1"/>
      </a:lt2>
      <a:accent1>
        <a:srgbClr val="34657F"/>
      </a:accent1>
      <a:accent2>
        <a:srgbClr val="00AFD7"/>
      </a:accent2>
      <a:accent3>
        <a:srgbClr val="A9C47F"/>
      </a:accent3>
      <a:accent4>
        <a:srgbClr val="703F2A"/>
      </a:accent4>
      <a:accent5>
        <a:srgbClr val="EFDBB2"/>
      </a:accent5>
      <a:accent6>
        <a:srgbClr val="FFA300"/>
      </a:accent6>
      <a:hlink>
        <a:srgbClr val="707372"/>
      </a:hlink>
      <a:folHlink>
        <a:srgbClr val="EF3340"/>
      </a:folHlink>
    </a:clrScheme>
    <a:fontScheme name="B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2867</Words>
  <Application>Microsoft Office PowerPoint</Application>
  <PresentationFormat>Widescreen</PresentationFormat>
  <Paragraphs>208</Paragraphs>
  <Slides>28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vt:lpstr>
      <vt:lpstr>Calibri</vt:lpstr>
      <vt:lpstr>Calibri Light</vt:lpstr>
      <vt:lpstr>Open Sans</vt:lpstr>
      <vt:lpstr>Times New Roman</vt:lpstr>
      <vt:lpstr>Office Theme</vt:lpstr>
      <vt:lpstr>BoMPresentationTemplate RPM 20130719 v1-01</vt:lpstr>
      <vt:lpstr>ACCESS-S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Elise Chandler</dc:creator>
  <cp:lastModifiedBy>Elise Chandler</cp:lastModifiedBy>
  <cp:revision>125</cp:revision>
  <dcterms:created xsi:type="dcterms:W3CDTF">2020-08-24T00:02:59Z</dcterms:created>
  <dcterms:modified xsi:type="dcterms:W3CDTF">2021-06-30T06:24:19Z</dcterms:modified>
</cp:coreProperties>
</file>