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</p:sldMasterIdLst>
  <p:notesMasterIdLst>
    <p:notesMasterId r:id="rId11"/>
  </p:notesMasterIdLst>
  <p:handoutMasterIdLst>
    <p:handoutMasterId r:id="rId12"/>
  </p:handoutMasterIdLst>
  <p:sldIdLst>
    <p:sldId id="259" r:id="rId6"/>
    <p:sldId id="388" r:id="rId7"/>
    <p:sldId id="390" r:id="rId8"/>
    <p:sldId id="389" r:id="rId9"/>
    <p:sldId id="391" r:id="rId10"/>
  </p:sldIdLst>
  <p:sldSz cx="12192000" cy="6858000"/>
  <p:notesSz cx="6807200" cy="99393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04"/>
    <a:srgbClr val="EFA011"/>
    <a:srgbClr val="8FAADC"/>
    <a:srgbClr val="DAE3F3"/>
    <a:srgbClr val="385723"/>
    <a:srgbClr val="BF9000"/>
    <a:srgbClr val="4472C4"/>
    <a:srgbClr val="003300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848" autoAdjust="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AA7563-98E1-44E6-822E-A5572BFC42DB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8C1EB0-951A-421E-B146-F2ACBEE6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31E0AB-C510-494E-93FF-3DFE977DFA89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485" y="249346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0060" y="3794760"/>
            <a:ext cx="5905500" cy="5895232"/>
          </a:xfrm>
          <a:prstGeom prst="rect">
            <a:avLst/>
          </a:prstGeom>
        </p:spPr>
        <p:txBody>
          <a:bodyPr vert="horz" lIns="94666" tIns="47334" rIns="94666" bIns="4733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1DB17A-D950-4E15-9FF4-17A67059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481B7-DB69-4CB2-A040-8A7D754AA03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9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000485"/>
            <a:ext cx="8637073" cy="2541431"/>
          </a:xfrm>
        </p:spPr>
        <p:txBody>
          <a:bodyPr bIns="0" anchor="b"/>
          <a:lstStyle>
            <a:lvl1pPr algn="l">
              <a:defRPr sz="6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4965873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528763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A7EB-9B62-4965-9E05-A6A96B123BBD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527175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199707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F79C-8D69-4EC9-B912-52568608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35"/>
          <a:stretch/>
        </p:blipFill>
        <p:spPr bwMode="auto">
          <a:xfrm>
            <a:off x="0" y="5094321"/>
            <a:ext cx="12192000" cy="17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1D07-6A00-4F72-8ED3-AEDDF5A9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150D-36A7-4D14-98A1-7585C31D9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4176889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743924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20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1715"/>
            <a:ext cx="10972800" cy="4468403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8A3EA8-3F3E-4C40-BAA7-97BB53BCF39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CA1127D-755B-4569-95FA-FA4BC080BAB4}"/>
              </a:ext>
            </a:extLst>
          </p:cNvPr>
          <p:cNvSpPr/>
          <p:nvPr userDrawn="1"/>
        </p:nvSpPr>
        <p:spPr>
          <a:xfrm>
            <a:off x="1930400" y="723793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32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6779"/>
            <a:ext cx="10972800" cy="4152648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88109" y="5837628"/>
            <a:ext cx="10986476" cy="44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rgbClr val="7A7A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562BD0-EA56-4176-83DF-B0B763F3413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C7DFE2-9823-4EC7-ADEE-58F77EA0FF87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9564" y="1593251"/>
            <a:ext cx="10977432" cy="4426044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9F073E-7E64-4757-AD5B-F34FF642158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6FCE7C-AF0D-4CE3-B66D-206AC1FCE335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FE70A9-ECD7-44AE-A1BC-C6C3811A53C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3801943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368978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34177" y="4968710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0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&amp;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9304" y="234759"/>
            <a:ext cx="10430746" cy="1049235"/>
          </a:xfrm>
        </p:spPr>
        <p:txBody>
          <a:bodyPr>
            <a:normAutofit/>
          </a:bodyPr>
          <a:lstStyle>
            <a:lvl1pPr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321238"/>
            <a:ext cx="11551270" cy="52081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A09F9B7-27A2-471D-B7A7-C03798D4BC84}"/>
              </a:ext>
            </a:extLst>
          </p:cNvPr>
          <p:cNvSpPr txBox="1">
            <a:spLocks/>
          </p:cNvSpPr>
          <p:nvPr userDrawn="1"/>
        </p:nvSpPr>
        <p:spPr>
          <a:xfrm>
            <a:off x="135809" y="6607303"/>
            <a:ext cx="3980987" cy="2506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Commonwealth of Australia 2021.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352610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F122-8109-4BDD-BC47-DFF5D4E9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97A-F783-438F-B072-D96B45B2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309C-2D02-4192-92C2-07AF9224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156F-7779-4A24-8F76-FDB5707CF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A62-BCBB-416C-B91A-AB3884D1D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4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4F79-5C60-45AA-B94E-773D263A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9D4CD43-2E7F-47B4-AFC1-138AC288088A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70C8-96E9-481A-A033-EB253A92F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4888A-175F-4F21-8420-EAC0B1496A34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825E821-D837-47EB-83DF-860913DEE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35"/>
          <a:stretch/>
        </p:blipFill>
        <p:spPr bwMode="auto">
          <a:xfrm>
            <a:off x="0" y="5078360"/>
            <a:ext cx="12192000" cy="17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558926"/>
            <a:ext cx="1220046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Description: COSSPAC (coral)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05367" y="484189"/>
            <a:ext cx="1231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44701" y="274638"/>
            <a:ext cx="9537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11313"/>
            <a:ext cx="109728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8F28C-1672-4463-82F2-F0861B38C99A}" type="datetime1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60C48A-0A7E-413E-B14D-39C902F0654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8467" y="5348288"/>
            <a:ext cx="1220893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4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465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3200" kern="1200">
          <a:solidFill>
            <a:srgbClr val="7A7A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800" kern="1200">
          <a:solidFill>
            <a:srgbClr val="7A7A7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2400" kern="1200">
          <a:solidFill>
            <a:srgbClr val="7A7A7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000" kern="1200">
          <a:solidFill>
            <a:srgbClr val="7A7A7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»"/>
        <a:defRPr sz="2000" kern="1200">
          <a:solidFill>
            <a:srgbClr val="7A7A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BAEA031-FAD5-4EEF-8529-EB297269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15" y="1984917"/>
            <a:ext cx="11455685" cy="1561172"/>
          </a:xfrm>
        </p:spPr>
        <p:txBody>
          <a:bodyPr>
            <a:normAutofit/>
          </a:bodyPr>
          <a:lstStyle/>
          <a:p>
            <a:r>
              <a:rPr lang="en-AU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 </a:t>
            </a:r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1515" y="3738478"/>
            <a:ext cx="8534400" cy="449630"/>
          </a:xfrm>
        </p:spPr>
        <p:txBody>
          <a:bodyPr/>
          <a:lstStyle/>
          <a:p>
            <a:r>
              <a:rPr lang="en-US" dirty="0" smtClean="0"/>
              <a:t>MFAT funded EAR Watch extension project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4E5045-FA3C-4377-B66B-85240FAF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EAR Watch achievements to date</a:t>
            </a:r>
            <a:r>
              <a:rPr lang="mr-IN" dirty="0" smtClean="0"/>
              <a:t>…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A6DE89-CCB8-4C92-9420-389E75B6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321238"/>
            <a:ext cx="5828899" cy="5208150"/>
          </a:xfrm>
        </p:spPr>
        <p:txBody>
          <a:bodyPr/>
          <a:lstStyle/>
          <a:p>
            <a:r>
              <a:rPr lang="en-AU" sz="2400" dirty="0" smtClean="0"/>
              <a:t>8 NMSs training in drought monitoring and EAR Watch production </a:t>
            </a:r>
          </a:p>
          <a:p>
            <a:r>
              <a:rPr lang="en-AU" sz="2400" dirty="0" smtClean="0"/>
              <a:t>National stakeholder training and EAR Watch co-design in 8 countries </a:t>
            </a:r>
          </a:p>
          <a:p>
            <a:r>
              <a:rPr lang="en-AU" sz="2400" dirty="0" smtClean="0"/>
              <a:t>Sub-national stakeholder training and feedback in Vanuatu and Solomon Islands</a:t>
            </a:r>
            <a:endParaRPr lang="en-AU" sz="2400" dirty="0" smtClean="0"/>
          </a:p>
          <a:p>
            <a:r>
              <a:rPr lang="en-AU" sz="2400" dirty="0" smtClean="0"/>
              <a:t>All continuing to produce EAR Watch on a monthly basis! 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9" y="967044"/>
            <a:ext cx="4966970" cy="3195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160" y="3549833"/>
            <a:ext cx="4707890" cy="31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8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‘First generation’ EAR Watch example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86" y="1540701"/>
            <a:ext cx="6346491" cy="4274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77" y="1484410"/>
            <a:ext cx="5005719" cy="51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04" y="272003"/>
            <a:ext cx="10430746" cy="1049235"/>
          </a:xfrm>
        </p:spPr>
        <p:txBody>
          <a:bodyPr/>
          <a:lstStyle/>
          <a:p>
            <a:r>
              <a:rPr lang="en-US" dirty="0" smtClean="0"/>
              <a:t>Some stakeholder feedback...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“My island doesn’t have a rainfall station.  Can I still use the EAR Watch?”</a:t>
            </a:r>
          </a:p>
          <a:p>
            <a:r>
              <a:rPr lang="en-US" sz="2800" dirty="0" smtClean="0"/>
              <a:t>“Why are there only a few sites included in the EAR Watch?” </a:t>
            </a:r>
          </a:p>
          <a:p>
            <a:r>
              <a:rPr lang="en-US" sz="2800" dirty="0" smtClean="0"/>
              <a:t>“The EAR Watch needs rainfall monitoring and prediction information at a finer geographic scale to cover more areas” </a:t>
            </a:r>
          </a:p>
          <a:p>
            <a:r>
              <a:rPr lang="en-US" sz="2800" dirty="0" smtClean="0"/>
              <a:t>“Some people at community level will find it hard to interpret the table </a:t>
            </a:r>
            <a:r>
              <a:rPr lang="mr-IN" sz="2800" dirty="0" smtClean="0"/>
              <a:t>–</a:t>
            </a:r>
            <a:r>
              <a:rPr lang="en-US" sz="2800" dirty="0" smtClean="0"/>
              <a:t> can we include maps and pictures?” </a:t>
            </a:r>
          </a:p>
          <a:p>
            <a:r>
              <a:rPr lang="en-US" sz="2800" dirty="0" smtClean="0"/>
              <a:t>“Would be helpful to know what the rainfall outlook is for the coming month as well as the next three months”</a:t>
            </a:r>
          </a:p>
        </p:txBody>
      </p:sp>
    </p:spTree>
    <p:extLst>
      <p:ext uri="{BB962C8B-B14F-4D97-AF65-F5344CB8AC3E}">
        <p14:creationId xmlns:p14="http://schemas.microsoft.com/office/powerpoint/2010/main" val="7289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‘Second generation’ EAR Watch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031" y="1132695"/>
            <a:ext cx="5947969" cy="4675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4849"/>
            <a:ext cx="6394207" cy="41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0976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 Community Presentation-2018" id="{3EF59528-DDD3-9D4E-8BDA-C9CA22DBF977}" vid="{C7CA1BC8-0AA1-9444-B498-E9D48FD3B99D}"/>
    </a:ext>
  </a:extLst>
</a:theme>
</file>

<file path=ppt/theme/theme2.xml><?xml version="1.0" encoding="utf-8"?>
<a:theme xmlns:a="http://schemas.openxmlformats.org/drawingml/2006/main" name="BoMPresentationTemplate RPM 20130719 v1-01">
  <a:themeElements>
    <a:clrScheme name="BoM Theme">
      <a:dk1>
        <a:sysClr val="windowText" lastClr="000000"/>
      </a:dk1>
      <a:lt1>
        <a:sysClr val="window" lastClr="FFFFFF"/>
      </a:lt1>
      <a:dk2>
        <a:srgbClr val="34657F"/>
      </a:dk2>
      <a:lt2>
        <a:srgbClr val="EEECE1"/>
      </a:lt2>
      <a:accent1>
        <a:srgbClr val="34657F"/>
      </a:accent1>
      <a:accent2>
        <a:srgbClr val="00AFD7"/>
      </a:accent2>
      <a:accent3>
        <a:srgbClr val="A9C47F"/>
      </a:accent3>
      <a:accent4>
        <a:srgbClr val="703F2A"/>
      </a:accent4>
      <a:accent5>
        <a:srgbClr val="EFDBB2"/>
      </a:accent5>
      <a:accent6>
        <a:srgbClr val="FFA300"/>
      </a:accent6>
      <a:hlink>
        <a:srgbClr val="707372"/>
      </a:hlink>
      <a:folHlink>
        <a:srgbClr val="EF3340"/>
      </a:folHlink>
    </a:clrScheme>
    <a:fontScheme name="B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6A765002D452E24C8161B399DF4F27FF" ma:contentTypeVersion="1" ma:contentTypeDescription="Upload an image." ma:contentTypeScope="" ma:versionID="6e7009a4ad8991cd36ace639d9bcf2b8">
  <xsd:schema xmlns:xsd="http://www.w3.org/2001/XMLSchema" xmlns:xs="http://www.w3.org/2001/XMLSchema" xmlns:p="http://schemas.microsoft.com/office/2006/metadata/properties" xmlns:ns1="http://schemas.microsoft.com/sharepoint/v3" xmlns:ns2="A1466F99-592D-4FBE-9C5A-71C070495048" xmlns:ns3="http://schemas.microsoft.com/sharepoint/v3/fields" targetNamespace="http://schemas.microsoft.com/office/2006/metadata/properties" ma:root="true" ma:fieldsID="710a743070e8514070b5db36cb601e64" ns1:_="" ns2:_="" ns3:_="">
    <xsd:import namespace="http://schemas.microsoft.com/sharepoint/v3"/>
    <xsd:import namespace="A1466F99-592D-4FBE-9C5A-71C07049504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6F99-592D-4FBE-9C5A-71C07049504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64F581-0D91-4778-AAC0-BBC73FB49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603638-19FA-4B2F-AE24-F3EF444F5FB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DAC1897-61B3-4621-B0E2-FA327AD0B394}">
  <ds:schemaRefs>
    <ds:schemaRef ds:uri="A1466F99-592D-4FBE-9C5A-71C0704950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Pacific Community Presentation-2018</Template>
  <TotalTime>285</TotalTime>
  <Words>169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Gill Sans MT</vt:lpstr>
      <vt:lpstr>MS PGothic</vt:lpstr>
      <vt:lpstr>ＭＳ Ｐゴシック</vt:lpstr>
      <vt:lpstr>Arial</vt:lpstr>
      <vt:lpstr>Mangal</vt:lpstr>
      <vt:lpstr>SPC 2018</vt:lpstr>
      <vt:lpstr>BoMPresentationTemplate RPM 20130719 v1-01</vt:lpstr>
      <vt:lpstr>Context </vt:lpstr>
      <vt:lpstr>EAR Watch achievements to date… </vt:lpstr>
      <vt:lpstr>‘First generation’ EAR Watch example </vt:lpstr>
      <vt:lpstr>Some stakeholder feedback...</vt:lpstr>
      <vt:lpstr>‘Second generation’ EAR Watch example</vt:lpstr>
    </vt:vector>
  </TitlesOfParts>
  <Company>SPC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Molly Powers</dc:creator>
  <cp:lastModifiedBy>Olivia Warrick</cp:lastModifiedBy>
  <cp:revision>24</cp:revision>
  <cp:lastPrinted>2020-08-18T09:25:52Z</cp:lastPrinted>
  <dcterms:created xsi:type="dcterms:W3CDTF">2018-02-06T22:24:48Z</dcterms:created>
  <dcterms:modified xsi:type="dcterms:W3CDTF">2021-10-04T01:39:24Z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c_System_Copyright">
    <vt:lpwstr/>
  </property>
</Properties>
</file>